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61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7" r:id="rId11"/>
    <p:sldId id="265" r:id="rId12"/>
    <p:sldId id="270" r:id="rId13"/>
    <p:sldId id="271" r:id="rId14"/>
    <p:sldId id="269" r:id="rId1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8F81"/>
    <a:srgbClr val="BFA996"/>
    <a:srgbClr val="EDD2B9"/>
    <a:srgbClr val="FFE5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56"/>
  </p:normalViewPr>
  <p:slideViewPr>
    <p:cSldViewPr snapToGrid="0">
      <p:cViewPr varScale="1">
        <p:scale>
          <a:sx n="112" d="100"/>
          <a:sy n="112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A5A70F-840B-3042-9F96-5D400C44F745}" type="datetimeFigureOut">
              <a:rPr lang="en-KR" smtClean="0"/>
              <a:t>8/22/24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0BE50-A40E-8048-8020-40188D5B708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60711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0BE50-A40E-8048-8020-40188D5B708E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95205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0BE50-A40E-8048-8020-40188D5B708E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57243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0BE50-A40E-8048-8020-40188D5B708E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80539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1603-59F3-FDF5-6AAD-0E7A34351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8274DD-F63A-CB55-9A37-3D814334A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36473-6329-FBCE-C5C7-638D7E64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AAAA-51D6-6E4A-B0A5-4F71BAAB8B52}" type="datetimeFigureOut">
              <a:rPr lang="en-KR" smtClean="0"/>
              <a:t>8/22/24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D54AA-3642-EB9B-3980-712C5E52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76993-B39B-7775-CA62-B03A4D49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40A3-B9B5-444B-BECC-533B733858A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69201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EDC0-DF31-C832-C39F-34FA6747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CCC6B-77DB-9778-5059-3768E57A6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12054-533F-9963-DC48-0F2E5D643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AAAA-51D6-6E4A-B0A5-4F71BAAB8B52}" type="datetimeFigureOut">
              <a:rPr lang="en-KR" smtClean="0"/>
              <a:t>8/22/24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0FA48-9C94-B730-129C-163C65388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C8125-A54F-4A40-EA21-D1B87700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40A3-B9B5-444B-BECC-533B733858A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11075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48A873-BF37-8938-C9DE-55F60ADF94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A2564A-26A8-237F-DBEE-3DADEF2F9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0F8D4-1C89-11EA-E8D9-926B868E1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AAAA-51D6-6E4A-B0A5-4F71BAAB8B52}" type="datetimeFigureOut">
              <a:rPr lang="en-KR" smtClean="0"/>
              <a:t>8/22/24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FBFC9-0414-D79F-CB4E-2FD9DA29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8D437-903E-CD7B-1BF3-5BFFD7C7B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40A3-B9B5-444B-BECC-533B733858A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36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E8E4-F3ED-3552-5375-1E489F10A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4C15-B38F-2E73-E9DC-B0C7FD9D8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D8909-122D-EE4F-C949-DA1824A87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AAAA-51D6-6E4A-B0A5-4F71BAAB8B52}" type="datetimeFigureOut">
              <a:rPr lang="en-KR" smtClean="0"/>
              <a:t>8/22/24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D5A03-32E5-28CB-7F1D-E45088B44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DD796-62F2-BA74-845F-02F5FDB61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40A3-B9B5-444B-BECC-533B733858A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81567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03E1-4686-9BBF-4C2D-03FDA74D2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7A7CA-EEE6-B308-FFF8-5A76D2672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2271D-F9BA-9F3B-84AA-95DBF76BA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AAAA-51D6-6E4A-B0A5-4F71BAAB8B52}" type="datetimeFigureOut">
              <a:rPr lang="en-KR" smtClean="0"/>
              <a:t>8/22/24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47F33-11EE-24E0-B8FC-020D242D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A7CB3-FC36-F386-3A3A-47D725527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40A3-B9B5-444B-BECC-533B733858A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23483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979FE-9366-7095-3D29-E302671C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C9AB1-6E87-4669-D163-5799A173E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CAC98-4AAA-AD98-DA66-1ABEB6719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E457D-8A79-AFF5-4139-A0434E2D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AAAA-51D6-6E4A-B0A5-4F71BAAB8B52}" type="datetimeFigureOut">
              <a:rPr lang="en-KR" smtClean="0"/>
              <a:t>8/22/24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7A399-4FFA-D719-F481-6CC1064A4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6F5FB3-1071-4399-025E-A64D42D89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40A3-B9B5-444B-BECC-533B733858A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55101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BC27-6B2F-C81A-013D-2E1CA1F5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812B3-614E-42BF-6D5D-2D28BB0F3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FF143-6269-F08B-F11F-3E60ABEE8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8EF43-5A37-469D-6D9B-F497EF1BE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81DB9E-C481-0936-781B-A419CE1D5C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40E381-3DC3-2B17-803A-E72B82B85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AAAA-51D6-6E4A-B0A5-4F71BAAB8B52}" type="datetimeFigureOut">
              <a:rPr lang="en-KR" smtClean="0"/>
              <a:t>8/22/24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488AC6-8918-8B37-64ED-3C291834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F3FBF5-5819-8505-7A7A-EC7DA952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40A3-B9B5-444B-BECC-533B733858A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98952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29FE-AA1F-F5CC-CA71-180C26721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92039B-7EC2-BD0C-928F-82E76EE33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AAAA-51D6-6E4A-B0A5-4F71BAAB8B52}" type="datetimeFigureOut">
              <a:rPr lang="en-KR" smtClean="0"/>
              <a:t>8/22/24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771D1-C878-EB8E-B7BD-2DBF8E9D7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FCF81-5880-B8CA-5611-8180A9C7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40A3-B9B5-444B-BECC-533B733858A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89173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A42B4B-19B1-452F-DA4A-03378A34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AAAA-51D6-6E4A-B0A5-4F71BAAB8B52}" type="datetimeFigureOut">
              <a:rPr lang="en-KR" smtClean="0"/>
              <a:t>8/22/24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000E9-1D4F-CEC5-6EE6-9A59FADD4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9707-2F8D-B3AF-2947-CDD42C02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40A3-B9B5-444B-BECC-533B733858A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7542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8584-C5F3-63F3-3F99-531773A6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1867-A0AB-C743-A5D6-9698BA1F1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D2374-A695-918A-6D12-D0F1AD886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FF878-7C43-D021-115A-03D9AC89B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AAAA-51D6-6E4A-B0A5-4F71BAAB8B52}" type="datetimeFigureOut">
              <a:rPr lang="en-KR" smtClean="0"/>
              <a:t>8/22/24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8524D-FDDC-10F4-6C86-78FA7A278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64B19-9E8F-C725-AF7B-0F399F8C0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40A3-B9B5-444B-BECC-533B733858A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87246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B87B-8529-8D5D-9943-80D23C4F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02A192-F35B-5601-C1AE-195D1D43D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3D2ED-744B-A256-7CAF-76F1F9E27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2E4CE-2EA6-60F7-93CD-2050F42FA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AAAA-51D6-6E4A-B0A5-4F71BAAB8B52}" type="datetimeFigureOut">
              <a:rPr lang="en-KR" smtClean="0"/>
              <a:t>8/22/24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98373-4CD8-44B6-2461-5FE7C7C25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F1B29-0A93-F68B-8AB2-95F6B6DC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40A3-B9B5-444B-BECC-533B733858A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5351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E2A38E-52DC-F4D9-08E1-35E73E22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01768-9C3C-3101-9A6E-403E782BB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86D6E-843A-1E8F-F3DD-F101CBFE0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87AAAA-51D6-6E4A-B0A5-4F71BAAB8B52}" type="datetimeFigureOut">
              <a:rPr lang="en-KR" smtClean="0"/>
              <a:t>8/22/24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5B564-BF47-87E3-B6C6-EDE0C85E8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44E5F-37CD-B5FA-CE22-805111A8D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1340A3-B9B5-444B-BECC-533B733858A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0448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4DA0E6-FC6F-915C-D1E6-1A982A15F098}"/>
              </a:ext>
            </a:extLst>
          </p:cNvPr>
          <p:cNvSpPr txBox="1"/>
          <p:nvPr/>
        </p:nvSpPr>
        <p:spPr>
          <a:xfrm>
            <a:off x="1143000" y="2136338"/>
            <a:ext cx="77266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4200" b="1" dirty="0">
                <a:latin typeface="Arial" panose="020B0604020202020204" pitchFamily="34" charset="0"/>
                <a:cs typeface="Arial" panose="020B0604020202020204" pitchFamily="34" charset="0"/>
              </a:rPr>
              <a:t>Team GIST</a:t>
            </a:r>
          </a:p>
          <a:p>
            <a:r>
              <a:rPr lang="en-KR" sz="3600" dirty="0">
                <a:latin typeface="Arial" panose="020B0604020202020204" pitchFamily="34" charset="0"/>
                <a:cs typeface="Arial" panose="020B0604020202020204" pitchFamily="34" charset="0"/>
              </a:rPr>
              <a:t>Hyunji Lee, Gyumin Park</a:t>
            </a:r>
          </a:p>
          <a:p>
            <a:endParaRPr lang="en-KR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KR" sz="2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KR" sz="2400" dirty="0">
                <a:latin typeface="Arial" panose="020B0604020202020204" pitchFamily="34" charset="0"/>
                <a:cs typeface="Arial" panose="020B0604020202020204" pitchFamily="34" charset="0"/>
              </a:rPr>
              <a:t>unctional </a:t>
            </a:r>
            <a:r>
              <a:rPr lang="en-KR" sz="24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KR" sz="2400" dirty="0">
                <a:latin typeface="Arial" panose="020B0604020202020204" pitchFamily="34" charset="0"/>
                <a:cs typeface="Arial" panose="020B0604020202020204" pitchFamily="34" charset="0"/>
              </a:rPr>
              <a:t>enomics </a:t>
            </a:r>
            <a:r>
              <a:rPr lang="en-KR" sz="24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KR" sz="24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  <a:p>
            <a:r>
              <a:rPr lang="en-KR" sz="2400" dirty="0">
                <a:latin typeface="Arial" panose="020B0604020202020204" pitchFamily="34" charset="0"/>
                <a:cs typeface="Arial" panose="020B0604020202020204" pitchFamily="34" charset="0"/>
              </a:rPr>
              <a:t>	Prof. Jihwan Park</a:t>
            </a:r>
          </a:p>
        </p:txBody>
      </p:sp>
    </p:spTree>
    <p:extLst>
      <p:ext uri="{BB962C8B-B14F-4D97-AF65-F5344CB8AC3E}">
        <p14:creationId xmlns:p14="http://schemas.microsoft.com/office/powerpoint/2010/main" val="1917476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E92490-A322-07AF-F51A-BAB7C6679EEF}"/>
              </a:ext>
            </a:extLst>
          </p:cNvPr>
          <p:cNvSpPr txBox="1"/>
          <p:nvPr/>
        </p:nvSpPr>
        <p:spPr>
          <a:xfrm>
            <a:off x="0" y="0"/>
            <a:ext cx="512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Arial" panose="020B0604020202020204" pitchFamily="34" charset="0"/>
                <a:cs typeface="Arial" panose="020B0604020202020204" pitchFamily="34" charset="0"/>
              </a:rPr>
              <a:t>Data analysis </a:t>
            </a:r>
            <a:r>
              <a:rPr lang="en-KR" dirty="0">
                <a:latin typeface="Arial" panose="020B0604020202020204" pitchFamily="34" charset="0"/>
                <a:cs typeface="Arial" panose="020B0604020202020204" pitchFamily="34" charset="0"/>
              </a:rPr>
              <a:t>(3) Cell-cell interaction (CellChat)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5AE4A14-0C27-B18D-6B4A-80E8F5EE7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91"/>
          <a:stretch/>
        </p:blipFill>
        <p:spPr>
          <a:xfrm>
            <a:off x="193604" y="1379345"/>
            <a:ext cx="4230912" cy="409931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7B15C9D-010B-DCD5-E60D-9F6D70AED2EC}"/>
              </a:ext>
            </a:extLst>
          </p:cNvPr>
          <p:cNvCxnSpPr/>
          <p:nvPr/>
        </p:nvCxnSpPr>
        <p:spPr>
          <a:xfrm>
            <a:off x="4927358" y="3428999"/>
            <a:ext cx="89965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EE9FFA3-851E-5550-9C34-EC0AB0AFDF13}"/>
              </a:ext>
            </a:extLst>
          </p:cNvPr>
          <p:cNvGrpSpPr/>
          <p:nvPr/>
        </p:nvGrpSpPr>
        <p:grpSpPr>
          <a:xfrm>
            <a:off x="6329852" y="2349000"/>
            <a:ext cx="5668544" cy="2160000"/>
            <a:chOff x="6329852" y="2349000"/>
            <a:chExt cx="5668544" cy="21600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6784928-0F0D-95EC-15EF-1C679DB268EC}"/>
                </a:ext>
              </a:extLst>
            </p:cNvPr>
            <p:cNvSpPr/>
            <p:nvPr/>
          </p:nvSpPr>
          <p:spPr>
            <a:xfrm>
              <a:off x="6329852" y="2349000"/>
              <a:ext cx="2160000" cy="216000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2400" b="1" dirty="0"/>
                <a:t>Tumor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F79EEE5-E89F-CCB1-535F-B7F85523921A}"/>
                </a:ext>
              </a:extLst>
            </p:cNvPr>
            <p:cNvSpPr/>
            <p:nvPr/>
          </p:nvSpPr>
          <p:spPr>
            <a:xfrm>
              <a:off x="9838396" y="2349000"/>
              <a:ext cx="2160000" cy="2160000"/>
            </a:xfrm>
            <a:prstGeom prst="ellipse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2400" b="1" dirty="0"/>
                <a:t>Periphery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D9E2A0-4A28-7798-A2ED-03DF06D70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109" r="38567" b="6963"/>
            <a:stretch/>
          </p:blipFill>
          <p:spPr>
            <a:xfrm rot="5400000">
              <a:off x="8813539" y="2785215"/>
              <a:ext cx="640195" cy="128756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14AA60E-2D16-4BF6-50CF-ED2D48E362C7}"/>
                </a:ext>
              </a:extLst>
            </p:cNvPr>
            <p:cNvSpPr txBox="1"/>
            <p:nvPr/>
          </p:nvSpPr>
          <p:spPr>
            <a:xfrm>
              <a:off x="8462648" y="3749097"/>
              <a:ext cx="140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CellChat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70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0B885F2-B6C9-02A2-E87D-7D56559CBA75}"/>
              </a:ext>
            </a:extLst>
          </p:cNvPr>
          <p:cNvGrpSpPr>
            <a:grpSpLocks noChangeAspect="1"/>
          </p:cNvGrpSpPr>
          <p:nvPr/>
        </p:nvGrpSpPr>
        <p:grpSpPr>
          <a:xfrm>
            <a:off x="6540843" y="3725614"/>
            <a:ext cx="5262571" cy="3001725"/>
            <a:chOff x="1243768" y="533397"/>
            <a:chExt cx="9875569" cy="56329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F77579-F1C0-035E-8CAC-942BA8FF0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3768" y="533397"/>
              <a:ext cx="5632939" cy="563293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4C32D7-5EA5-D8F2-7A15-DB85B7E870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46"/>
            <a:stretch/>
          </p:blipFill>
          <p:spPr>
            <a:xfrm>
              <a:off x="6024165" y="533397"/>
              <a:ext cx="5095172" cy="563293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09F8268-E140-1249-D7D2-683B73EBA8DA}"/>
              </a:ext>
            </a:extLst>
          </p:cNvPr>
          <p:cNvGrpSpPr>
            <a:grpSpLocks noChangeAspect="1"/>
          </p:cNvGrpSpPr>
          <p:nvPr/>
        </p:nvGrpSpPr>
        <p:grpSpPr>
          <a:xfrm>
            <a:off x="544507" y="3737807"/>
            <a:ext cx="5201616" cy="3001725"/>
            <a:chOff x="876300" y="586152"/>
            <a:chExt cx="9288868" cy="536037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C412CB9-8765-E869-08E5-4E9BFC84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300" y="586153"/>
              <a:ext cx="5360377" cy="53603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B9281C-E01D-EA81-9B2F-F079DFC42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872"/>
            <a:stretch/>
          </p:blipFill>
          <p:spPr>
            <a:xfrm>
              <a:off x="5387538" y="586152"/>
              <a:ext cx="4777630" cy="536037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747874-6E8E-FDFE-7CD2-A250B5C73797}"/>
              </a:ext>
            </a:extLst>
          </p:cNvPr>
          <p:cNvGrpSpPr>
            <a:grpSpLocks noChangeAspect="1"/>
          </p:cNvGrpSpPr>
          <p:nvPr/>
        </p:nvGrpSpPr>
        <p:grpSpPr>
          <a:xfrm>
            <a:off x="6509154" y="773387"/>
            <a:ext cx="5294260" cy="3024254"/>
            <a:chOff x="1636888" y="670560"/>
            <a:chExt cx="9671191" cy="55245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E282895-7EC4-53E6-EC92-6711E6DDD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6888" y="670560"/>
              <a:ext cx="5524500" cy="5524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FE7FCF-A85F-8F9E-E11E-59C906302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587"/>
            <a:stretch/>
          </p:blipFill>
          <p:spPr>
            <a:xfrm>
              <a:off x="6313250" y="670560"/>
              <a:ext cx="4994829" cy="55245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375CE37-046F-7244-DE0B-A499A8861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1934" y="806761"/>
            <a:ext cx="2994189" cy="29908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A9ACB3-1482-BA6C-3864-71DC0E9A638F}"/>
              </a:ext>
            </a:extLst>
          </p:cNvPr>
          <p:cNvSpPr txBox="1"/>
          <p:nvPr/>
        </p:nvSpPr>
        <p:spPr>
          <a:xfrm>
            <a:off x="97366" y="1759004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D46F0D-FA6E-CE58-40D5-BB5E63CCECC1}"/>
              </a:ext>
            </a:extLst>
          </p:cNvPr>
          <p:cNvSpPr txBox="1"/>
          <p:nvPr/>
        </p:nvSpPr>
        <p:spPr>
          <a:xfrm>
            <a:off x="5965587" y="1759004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E9DBC8-0D26-00F5-0025-D666F89EC5E7}"/>
              </a:ext>
            </a:extLst>
          </p:cNvPr>
          <p:cNvSpPr txBox="1"/>
          <p:nvPr/>
        </p:nvSpPr>
        <p:spPr>
          <a:xfrm>
            <a:off x="97366" y="4840920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A3E0A8-6C8F-C84E-1C06-F41195BB85F0}"/>
              </a:ext>
            </a:extLst>
          </p:cNvPr>
          <p:cNvSpPr txBox="1"/>
          <p:nvPr/>
        </p:nvSpPr>
        <p:spPr>
          <a:xfrm>
            <a:off x="5965587" y="4840920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0CC9DE-1D6E-12DC-9E09-32AEAB50BB84}"/>
              </a:ext>
            </a:extLst>
          </p:cNvPr>
          <p:cNvCxnSpPr/>
          <p:nvPr/>
        </p:nvCxnSpPr>
        <p:spPr>
          <a:xfrm>
            <a:off x="5939483" y="990053"/>
            <a:ext cx="5864" cy="56692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7F8B42-8A88-AA7C-5192-E27EAA062530}"/>
              </a:ext>
            </a:extLst>
          </p:cNvPr>
          <p:cNvSpPr txBox="1"/>
          <p:nvPr/>
        </p:nvSpPr>
        <p:spPr>
          <a:xfrm>
            <a:off x="1397932" y="773387"/>
            <a:ext cx="11208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Outgoing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851A80-AEB0-77C6-BC76-1481A467CE75}"/>
              </a:ext>
            </a:extLst>
          </p:cNvPr>
          <p:cNvSpPr txBox="1"/>
          <p:nvPr/>
        </p:nvSpPr>
        <p:spPr>
          <a:xfrm>
            <a:off x="1397932" y="3725614"/>
            <a:ext cx="11208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Outgoing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40E5C4-786E-1ECE-CD3F-B34131FD1542}"/>
              </a:ext>
            </a:extLst>
          </p:cNvPr>
          <p:cNvSpPr txBox="1"/>
          <p:nvPr/>
        </p:nvSpPr>
        <p:spPr>
          <a:xfrm>
            <a:off x="7475888" y="773387"/>
            <a:ext cx="11208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Outgoing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C24012-A61A-B490-7F2D-FC717AC96880}"/>
              </a:ext>
            </a:extLst>
          </p:cNvPr>
          <p:cNvSpPr txBox="1"/>
          <p:nvPr/>
        </p:nvSpPr>
        <p:spPr>
          <a:xfrm>
            <a:off x="7475888" y="3725614"/>
            <a:ext cx="11208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Outgoing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825B7C-D78F-7CB9-D202-B6AA2F740356}"/>
              </a:ext>
            </a:extLst>
          </p:cNvPr>
          <p:cNvSpPr txBox="1"/>
          <p:nvPr/>
        </p:nvSpPr>
        <p:spPr>
          <a:xfrm>
            <a:off x="9736525" y="773387"/>
            <a:ext cx="11208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C7232A-2DE4-BCCE-4D5D-B83595804A6A}"/>
              </a:ext>
            </a:extLst>
          </p:cNvPr>
          <p:cNvSpPr txBox="1"/>
          <p:nvPr/>
        </p:nvSpPr>
        <p:spPr>
          <a:xfrm>
            <a:off x="9736525" y="3725614"/>
            <a:ext cx="11208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55B513-A1FC-7586-00C7-D190C1F058DD}"/>
              </a:ext>
            </a:extLst>
          </p:cNvPr>
          <p:cNvSpPr txBox="1"/>
          <p:nvPr/>
        </p:nvSpPr>
        <p:spPr>
          <a:xfrm>
            <a:off x="3646486" y="773387"/>
            <a:ext cx="11208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42364A-5F28-C33D-3E6E-CD49E146440A}"/>
              </a:ext>
            </a:extLst>
          </p:cNvPr>
          <p:cNvSpPr txBox="1"/>
          <p:nvPr/>
        </p:nvSpPr>
        <p:spPr>
          <a:xfrm>
            <a:off x="3646486" y="3725614"/>
            <a:ext cx="11208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4450EE-C67E-0BB4-BA54-C2DA4523CE7C}"/>
              </a:ext>
            </a:extLst>
          </p:cNvPr>
          <p:cNvCxnSpPr/>
          <p:nvPr/>
        </p:nvCxnSpPr>
        <p:spPr>
          <a:xfrm flipV="1">
            <a:off x="285594" y="3742089"/>
            <a:ext cx="11560416" cy="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289ED3A-1630-D44B-E658-6D4EC411590D}"/>
              </a:ext>
            </a:extLst>
          </p:cNvPr>
          <p:cNvSpPr txBox="1"/>
          <p:nvPr/>
        </p:nvSpPr>
        <p:spPr>
          <a:xfrm>
            <a:off x="0" y="0"/>
            <a:ext cx="512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Arial" panose="020B0604020202020204" pitchFamily="34" charset="0"/>
                <a:cs typeface="Arial" panose="020B0604020202020204" pitchFamily="34" charset="0"/>
              </a:rPr>
              <a:t>Data analysis </a:t>
            </a:r>
            <a:r>
              <a:rPr lang="en-KR" dirty="0">
                <a:latin typeface="Arial" panose="020B0604020202020204" pitchFamily="34" charset="0"/>
                <a:cs typeface="Arial" panose="020B0604020202020204" pitchFamily="34" charset="0"/>
              </a:rPr>
              <a:t>(3) Cell-cell interaction (CellChat)</a:t>
            </a:r>
          </a:p>
        </p:txBody>
      </p:sp>
    </p:spTree>
    <p:extLst>
      <p:ext uri="{BB962C8B-B14F-4D97-AF65-F5344CB8AC3E}">
        <p14:creationId xmlns:p14="http://schemas.microsoft.com/office/powerpoint/2010/main" val="60336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22CB399-D06D-A886-29C7-FB492F4170E9}"/>
              </a:ext>
            </a:extLst>
          </p:cNvPr>
          <p:cNvGrpSpPr/>
          <p:nvPr/>
        </p:nvGrpSpPr>
        <p:grpSpPr>
          <a:xfrm>
            <a:off x="5147451" y="211455"/>
            <a:ext cx="6113072" cy="6435090"/>
            <a:chOff x="2678571" y="211455"/>
            <a:chExt cx="6113072" cy="64350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3E3002-9C1B-B484-09E3-93929C2DB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8571" y="211455"/>
              <a:ext cx="6113072" cy="643509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9F66AA-E3E3-D508-2732-ACCF3A81BAFF}"/>
                </a:ext>
              </a:extLst>
            </p:cNvPr>
            <p:cNvSpPr txBox="1"/>
            <p:nvPr/>
          </p:nvSpPr>
          <p:spPr>
            <a:xfrm>
              <a:off x="8289346" y="402824"/>
              <a:ext cx="340970" cy="4337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32B688-2DFF-3041-B16A-B7FD9638B0C3}"/>
                </a:ext>
              </a:extLst>
            </p:cNvPr>
            <p:cNvSpPr txBox="1"/>
            <p:nvPr/>
          </p:nvSpPr>
          <p:spPr>
            <a:xfrm>
              <a:off x="8289346" y="1980164"/>
              <a:ext cx="340970" cy="4337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BD084A-06D6-060B-E845-2A253F64812F}"/>
                </a:ext>
              </a:extLst>
            </p:cNvPr>
            <p:cNvSpPr txBox="1"/>
            <p:nvPr/>
          </p:nvSpPr>
          <p:spPr>
            <a:xfrm>
              <a:off x="8289346" y="3557504"/>
              <a:ext cx="340970" cy="4337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8AFEEB-94C5-D083-F055-697FCA458807}"/>
                </a:ext>
              </a:extLst>
            </p:cNvPr>
            <p:cNvSpPr txBox="1"/>
            <p:nvPr/>
          </p:nvSpPr>
          <p:spPr>
            <a:xfrm>
              <a:off x="8289346" y="5134844"/>
              <a:ext cx="340970" cy="4337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4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5981022-2AE6-1075-D5CB-02E33BF64D73}"/>
              </a:ext>
            </a:extLst>
          </p:cNvPr>
          <p:cNvSpPr txBox="1"/>
          <p:nvPr/>
        </p:nvSpPr>
        <p:spPr>
          <a:xfrm>
            <a:off x="404679" y="2890391"/>
            <a:ext cx="38747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Incoming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signals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for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each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tumor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sub-cluster</a:t>
            </a:r>
          </a:p>
          <a:p>
            <a:r>
              <a:rPr lang="en-US" altLang="ko-KR" sz="1600" b="1" dirty="0"/>
              <a:t>(Source of signal = </a:t>
            </a:r>
            <a:r>
              <a:rPr lang="en-US" altLang="ko-KR" sz="1600" b="1" dirty="0">
                <a:solidFill>
                  <a:srgbClr val="C00000"/>
                </a:solidFill>
              </a:rPr>
              <a:t>non-tumor cells</a:t>
            </a:r>
            <a:r>
              <a:rPr lang="en-US" altLang="ko-KR" sz="1600" b="1" dirty="0"/>
              <a:t>)</a:t>
            </a:r>
            <a:endParaRPr lang="en-KR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9D8768-DA2B-B0AB-3279-04A56FFFEFD4}"/>
              </a:ext>
            </a:extLst>
          </p:cNvPr>
          <p:cNvSpPr txBox="1"/>
          <p:nvPr/>
        </p:nvSpPr>
        <p:spPr>
          <a:xfrm>
            <a:off x="0" y="0"/>
            <a:ext cx="512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Arial" panose="020B0604020202020204" pitchFamily="34" charset="0"/>
                <a:cs typeface="Arial" panose="020B0604020202020204" pitchFamily="34" charset="0"/>
              </a:rPr>
              <a:t>Data analysis </a:t>
            </a:r>
            <a:r>
              <a:rPr lang="en-KR" dirty="0">
                <a:latin typeface="Arial" panose="020B0604020202020204" pitchFamily="34" charset="0"/>
                <a:cs typeface="Arial" panose="020B0604020202020204" pitchFamily="34" charset="0"/>
              </a:rPr>
              <a:t>(3) Cell-cell interaction (CellChat)</a:t>
            </a:r>
          </a:p>
        </p:txBody>
      </p:sp>
    </p:spTree>
    <p:extLst>
      <p:ext uri="{BB962C8B-B14F-4D97-AF65-F5344CB8AC3E}">
        <p14:creationId xmlns:p14="http://schemas.microsoft.com/office/powerpoint/2010/main" val="2596086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8A84FC-C958-03DD-25F4-CA0C52C20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451" y="211455"/>
            <a:ext cx="6114696" cy="643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9F66AA-E3E3-D508-2732-ACCF3A81BAFF}"/>
              </a:ext>
            </a:extLst>
          </p:cNvPr>
          <p:cNvSpPr txBox="1"/>
          <p:nvPr/>
        </p:nvSpPr>
        <p:spPr>
          <a:xfrm>
            <a:off x="10758226" y="402824"/>
            <a:ext cx="340970" cy="433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2B688-2DFF-3041-B16A-B7FD9638B0C3}"/>
              </a:ext>
            </a:extLst>
          </p:cNvPr>
          <p:cNvSpPr txBox="1"/>
          <p:nvPr/>
        </p:nvSpPr>
        <p:spPr>
          <a:xfrm>
            <a:off x="10758226" y="1980164"/>
            <a:ext cx="340970" cy="433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BD084A-06D6-060B-E845-2A253F64812F}"/>
              </a:ext>
            </a:extLst>
          </p:cNvPr>
          <p:cNvSpPr txBox="1"/>
          <p:nvPr/>
        </p:nvSpPr>
        <p:spPr>
          <a:xfrm>
            <a:off x="10758226" y="3557504"/>
            <a:ext cx="340970" cy="433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8AFEEB-94C5-D083-F055-697FCA458807}"/>
              </a:ext>
            </a:extLst>
          </p:cNvPr>
          <p:cNvSpPr txBox="1"/>
          <p:nvPr/>
        </p:nvSpPr>
        <p:spPr>
          <a:xfrm>
            <a:off x="10758226" y="5134844"/>
            <a:ext cx="340970" cy="433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3CEDC-BA2C-1C5A-887C-A8D42A73A168}"/>
              </a:ext>
            </a:extLst>
          </p:cNvPr>
          <p:cNvSpPr txBox="1"/>
          <p:nvPr/>
        </p:nvSpPr>
        <p:spPr>
          <a:xfrm>
            <a:off x="404679" y="2890391"/>
            <a:ext cx="38747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Outgoing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signals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for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each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tumor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sub-cluster</a:t>
            </a:r>
          </a:p>
          <a:p>
            <a:r>
              <a:rPr lang="en-US" altLang="ko-KR" sz="1600" b="1" dirty="0"/>
              <a:t>(Source of signal = </a:t>
            </a:r>
            <a:r>
              <a:rPr lang="en-US" altLang="ko-KR" sz="1600" b="1" dirty="0">
                <a:solidFill>
                  <a:srgbClr val="C00000"/>
                </a:solidFill>
              </a:rPr>
              <a:t>tumor cells</a:t>
            </a:r>
            <a:r>
              <a:rPr lang="en-US" altLang="ko-KR" sz="1600" b="1" dirty="0"/>
              <a:t>)</a:t>
            </a:r>
            <a:endParaRPr lang="en-KR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F94F7F-A0D5-357A-241A-72D7B9C7B318}"/>
              </a:ext>
            </a:extLst>
          </p:cNvPr>
          <p:cNvSpPr txBox="1"/>
          <p:nvPr/>
        </p:nvSpPr>
        <p:spPr>
          <a:xfrm>
            <a:off x="0" y="0"/>
            <a:ext cx="512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Arial" panose="020B0604020202020204" pitchFamily="34" charset="0"/>
                <a:cs typeface="Arial" panose="020B0604020202020204" pitchFamily="34" charset="0"/>
              </a:rPr>
              <a:t>Data analysis </a:t>
            </a:r>
            <a:r>
              <a:rPr lang="en-KR" dirty="0">
                <a:latin typeface="Arial" panose="020B0604020202020204" pitchFamily="34" charset="0"/>
                <a:cs typeface="Arial" panose="020B0604020202020204" pitchFamily="34" charset="0"/>
              </a:rPr>
              <a:t>(3) Cell-cell interaction (CellChat)</a:t>
            </a:r>
          </a:p>
        </p:txBody>
      </p:sp>
    </p:spTree>
    <p:extLst>
      <p:ext uri="{BB962C8B-B14F-4D97-AF65-F5344CB8AC3E}">
        <p14:creationId xmlns:p14="http://schemas.microsoft.com/office/powerpoint/2010/main" val="1750745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9C679-A731-24BE-D645-FFCA33F83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Limitations 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&amp; Further plans</a:t>
            </a:r>
            <a:endParaRPr lang="en-K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7C5FA-DCE5-5BE5-89F9-BFC5DF548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Annotation of single-cell flex data provided by 10X is inaccurate. 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/>
              <a:t>Lack of characterization of each identified tumor population and interpretation of cell-cell interaction results.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sz="2000" dirty="0"/>
              <a:t>In-depth chracterization of each tumor sub-cluster 	</a:t>
            </a:r>
            <a:r>
              <a:rPr lang="en-KR" sz="2000" dirty="0">
                <a:sym typeface="Wingdings" pitchFamily="2" charset="2"/>
              </a:rPr>
              <a:t> Are the sub-clusters genuine?</a:t>
            </a:r>
          </a:p>
          <a:p>
            <a:pPr marL="0" indent="0">
              <a:buNone/>
            </a:pPr>
            <a:r>
              <a:rPr lang="en-KR" sz="2000" dirty="0"/>
              <a:t>More accurate cell type annotation 			</a:t>
            </a:r>
            <a:r>
              <a:rPr lang="en-KR" sz="2000" dirty="0">
                <a:sym typeface="Wingdings" pitchFamily="2" charset="2"/>
              </a:rPr>
              <a:t> Better tumor cell deconvolution</a:t>
            </a:r>
          </a:p>
          <a:p>
            <a:pPr marL="0" indent="0">
              <a:buNone/>
            </a:pPr>
            <a:r>
              <a:rPr lang="en-KR" sz="2000" dirty="0">
                <a:sym typeface="Wingdings" pitchFamily="2" charset="2"/>
              </a:rPr>
              <a:t>CCI results interpretation &amp; application of other CCI tools	 Sub-cluster-specific CCI?</a:t>
            </a:r>
          </a:p>
          <a:p>
            <a:pPr marL="0" indent="0">
              <a:buNone/>
            </a:pPr>
            <a:endParaRPr lang="en-KR" sz="2000" dirty="0"/>
          </a:p>
        </p:txBody>
      </p:sp>
    </p:spTree>
    <p:extLst>
      <p:ext uri="{BB962C8B-B14F-4D97-AF65-F5344CB8AC3E}">
        <p14:creationId xmlns:p14="http://schemas.microsoft.com/office/powerpoint/2010/main" val="228286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E32C5E-FF45-EA23-43EC-CDA0FBE34FAF}"/>
              </a:ext>
            </a:extLst>
          </p:cNvPr>
          <p:cNvSpPr txBox="1"/>
          <p:nvPr/>
        </p:nvSpPr>
        <p:spPr>
          <a:xfrm>
            <a:off x="1128873" y="1201251"/>
            <a:ext cx="993425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600" b="1" dirty="0">
                <a:latin typeface="Arial" panose="020B0604020202020204" pitchFamily="34" charset="0"/>
                <a:cs typeface="Arial" panose="020B0604020202020204" pitchFamily="34" charset="0"/>
              </a:rPr>
              <a:t>Goal of our Hackathon</a:t>
            </a:r>
          </a:p>
          <a:p>
            <a:endParaRPr lang="en-K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KR" sz="2400" b="1" dirty="0">
                <a:latin typeface="Arial" panose="020B0604020202020204" pitchFamily="34" charset="0"/>
                <a:cs typeface="Arial" panose="020B0604020202020204" pitchFamily="34" charset="0"/>
              </a:rPr>
              <a:t>Identify transcriptionally &amp; spatially distinct tumor populations.</a:t>
            </a:r>
          </a:p>
          <a:p>
            <a:pPr marL="457200" indent="-457200">
              <a:buAutoNum type="arabicPeriod"/>
            </a:pPr>
            <a:endParaRPr lang="en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KR" sz="2400" b="1" dirty="0">
                <a:latin typeface="Arial" panose="020B0604020202020204" pitchFamily="34" charset="0"/>
                <a:cs typeface="Arial" panose="020B0604020202020204" pitchFamily="34" charset="0"/>
              </a:rPr>
              <a:t>Analyze tumor periphery sites:</a:t>
            </a:r>
          </a:p>
          <a:p>
            <a:pPr lvl="1"/>
            <a:r>
              <a:rPr lang="en-KR" sz="2000" b="1" dirty="0">
                <a:latin typeface="Arial" panose="020B0604020202020204" pitchFamily="34" charset="0"/>
                <a:cs typeface="Arial" panose="020B0604020202020204" pitchFamily="34" charset="0"/>
              </a:rPr>
              <a:t>	Cell type proportion</a:t>
            </a:r>
          </a:p>
          <a:p>
            <a:pPr lvl="1"/>
            <a:r>
              <a:rPr lang="en-KR" sz="2000" b="1" dirty="0">
                <a:latin typeface="Arial" panose="020B0604020202020204" pitchFamily="34" charset="0"/>
                <a:cs typeface="Arial" panose="020B0604020202020204" pitchFamily="34" charset="0"/>
              </a:rPr>
              <a:t>	Cell-Cell interaction</a:t>
            </a:r>
          </a:p>
          <a:p>
            <a:pPr lvl="1"/>
            <a:r>
              <a:rPr lang="en-KR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KR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(Tumor-Immune interaction)</a:t>
            </a:r>
            <a:endParaRPr lang="en-KR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899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49555C-BC34-48F4-874E-0CF08C9F1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295"/>
          <a:stretch/>
        </p:blipFill>
        <p:spPr>
          <a:xfrm>
            <a:off x="308610" y="1883097"/>
            <a:ext cx="9201150" cy="45519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231189-8457-1A95-C1C5-4DE0C11EAF1D}"/>
              </a:ext>
            </a:extLst>
          </p:cNvPr>
          <p:cNvSpPr txBox="1"/>
          <p:nvPr/>
        </p:nvSpPr>
        <p:spPr>
          <a:xfrm>
            <a:off x="308610" y="422910"/>
            <a:ext cx="762260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>
                <a:latin typeface="Arial" panose="020B0604020202020204" pitchFamily="34" charset="0"/>
                <a:cs typeface="Arial" panose="020B0604020202020204" pitchFamily="34" charset="0"/>
              </a:rPr>
              <a:t>Why we chose P5 CRC?</a:t>
            </a:r>
          </a:p>
          <a:p>
            <a:endParaRPr lang="en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KR" sz="2000" b="1" dirty="0">
                <a:latin typeface="Arial" panose="020B0604020202020204" pitchFamily="34" charset="0"/>
                <a:cs typeface="Arial" panose="020B0604020202020204" pitchFamily="34" charset="0"/>
              </a:rPr>
              <a:t>Most severe case out of the 3 patients. But most of all...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KR" sz="2000" b="1" dirty="0">
                <a:latin typeface="Arial" panose="020B0604020202020204" pitchFamily="34" charset="0"/>
                <a:cs typeface="Arial" panose="020B0604020202020204" pitchFamily="34" charset="0"/>
              </a:rPr>
              <a:t>ime!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88167F-7E30-A176-E2DE-E17A98963125}"/>
              </a:ext>
            </a:extLst>
          </p:cNvPr>
          <p:cNvSpPr/>
          <p:nvPr/>
        </p:nvSpPr>
        <p:spPr>
          <a:xfrm>
            <a:off x="487680" y="4655820"/>
            <a:ext cx="1645920" cy="342900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8181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AB35EA1-3D5A-19EA-BB70-57051866EB97}"/>
              </a:ext>
            </a:extLst>
          </p:cNvPr>
          <p:cNvGrpSpPr/>
          <p:nvPr/>
        </p:nvGrpSpPr>
        <p:grpSpPr>
          <a:xfrm>
            <a:off x="1471660" y="1061855"/>
            <a:ext cx="9248679" cy="4626331"/>
            <a:chOff x="1471660" y="376071"/>
            <a:chExt cx="9248679" cy="462633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5555E4-A890-DB80-0044-47685B15608B}"/>
                </a:ext>
              </a:extLst>
            </p:cNvPr>
            <p:cNvGrpSpPr/>
            <p:nvPr/>
          </p:nvGrpSpPr>
          <p:grpSpPr>
            <a:xfrm>
              <a:off x="1471660" y="376071"/>
              <a:ext cx="9248679" cy="1104849"/>
              <a:chOff x="1111573" y="494405"/>
              <a:chExt cx="9248679" cy="1104849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7617E92B-8CFC-7A6A-7F23-F21AD446B407}"/>
                  </a:ext>
                </a:extLst>
              </p:cNvPr>
              <p:cNvSpPr/>
              <p:nvPr/>
            </p:nvSpPr>
            <p:spPr>
              <a:xfrm>
                <a:off x="1111573" y="717806"/>
                <a:ext cx="3262184" cy="881448"/>
              </a:xfrm>
              <a:prstGeom prst="roundRect">
                <a:avLst/>
              </a:prstGeom>
              <a:solidFill>
                <a:srgbClr val="FFE5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P5 CRC Visium HD </a:t>
                </a:r>
              </a:p>
              <a:p>
                <a:pPr algn="ctr"/>
                <a:r>
                  <a:rPr lang="en-KR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2um data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C8FBCD7-6C14-7849-2F63-7CF2D7190DF8}"/>
                  </a:ext>
                </a:extLst>
              </p:cNvPr>
              <p:cNvGrpSpPr/>
              <p:nvPr/>
            </p:nvGrpSpPr>
            <p:grpSpPr>
              <a:xfrm>
                <a:off x="4564570" y="586738"/>
                <a:ext cx="1043876" cy="758626"/>
                <a:chOff x="5121605" y="586738"/>
                <a:chExt cx="1043876" cy="758626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7C9D9F7-FC08-5116-5E28-9EFF2AE15126}"/>
                    </a:ext>
                  </a:extLst>
                </p:cNvPr>
                <p:cNvSpPr txBox="1"/>
                <p:nvPr/>
              </p:nvSpPr>
              <p:spPr>
                <a:xfrm>
                  <a:off x="5121605" y="586738"/>
                  <a:ext cx="10438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KR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bin2cell</a:t>
                  </a:r>
                </a:p>
              </p:txBody>
            </p:sp>
            <p:sp>
              <p:nvSpPr>
                <p:cNvPr id="10" name="Down Arrow 9">
                  <a:extLst>
                    <a:ext uri="{FF2B5EF4-FFF2-40B4-BE49-F238E27FC236}">
                      <a16:creationId xmlns:a16="http://schemas.microsoft.com/office/drawing/2014/main" id="{FD4D7A89-0FD5-0D5B-C00F-A719533BEE04}"/>
                    </a:ext>
                  </a:extLst>
                </p:cNvPr>
                <p:cNvSpPr/>
                <p:nvPr/>
              </p:nvSpPr>
              <p:spPr>
                <a:xfrm rot="16200000">
                  <a:off x="5458902" y="809810"/>
                  <a:ext cx="373669" cy="697440"/>
                </a:xfrm>
                <a:prstGeom prst="down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92ADC177-AB1A-7FB7-5606-42287CD73156}"/>
                  </a:ext>
                </a:extLst>
              </p:cNvPr>
              <p:cNvSpPr/>
              <p:nvPr/>
            </p:nvSpPr>
            <p:spPr>
              <a:xfrm>
                <a:off x="7098068" y="717806"/>
                <a:ext cx="3262184" cy="881448"/>
              </a:xfrm>
              <a:prstGeom prst="roundRect">
                <a:avLst/>
              </a:prstGeom>
              <a:solidFill>
                <a:srgbClr val="FFE5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Cell type annotated, </a:t>
                </a:r>
              </a:p>
              <a:p>
                <a:pPr algn="ctr"/>
                <a:r>
                  <a:rPr lang="en-KR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cell-binned anndata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E6BBA21-3D67-225C-1C95-D4749E3C0C84}"/>
                  </a:ext>
                </a:extLst>
              </p:cNvPr>
              <p:cNvGrpSpPr/>
              <p:nvPr/>
            </p:nvGrpSpPr>
            <p:grpSpPr>
              <a:xfrm>
                <a:off x="5720242" y="494405"/>
                <a:ext cx="1271941" cy="850959"/>
                <a:chOff x="5890271" y="494405"/>
                <a:chExt cx="1271941" cy="850959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0A12DBF-F0AE-9F41-1A2E-BCA9254C28D5}"/>
                    </a:ext>
                  </a:extLst>
                </p:cNvPr>
                <p:cNvSpPr txBox="1"/>
                <p:nvPr/>
              </p:nvSpPr>
              <p:spPr>
                <a:xfrm>
                  <a:off x="5890271" y="494405"/>
                  <a:ext cx="1271941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10X </a:t>
                  </a:r>
                  <a:r>
                    <a:rPr lang="en-US" sz="1500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scFlex</a:t>
                  </a:r>
                  <a:r>
                    <a:rPr lang="en-US" sz="15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as ref.</a:t>
                  </a:r>
                  <a:endParaRPr lang="en-KR" sz="15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Down Arrow 11">
                  <a:extLst>
                    <a:ext uri="{FF2B5EF4-FFF2-40B4-BE49-F238E27FC236}">
                      <a16:creationId xmlns:a16="http://schemas.microsoft.com/office/drawing/2014/main" id="{87D30D4B-CFA8-901D-17D7-809D753B3155}"/>
                    </a:ext>
                  </a:extLst>
                </p:cNvPr>
                <p:cNvSpPr/>
                <p:nvPr/>
              </p:nvSpPr>
              <p:spPr>
                <a:xfrm rot="16200000">
                  <a:off x="6359427" y="809810"/>
                  <a:ext cx="373669" cy="697440"/>
                </a:xfrm>
                <a:prstGeom prst="down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B970D6-CA5C-2FC6-6CC8-EB5F3288FDAA}"/>
                </a:ext>
              </a:extLst>
            </p:cNvPr>
            <p:cNvGrpSpPr/>
            <p:nvPr/>
          </p:nvGrpSpPr>
          <p:grpSpPr>
            <a:xfrm>
              <a:off x="1603556" y="3503142"/>
              <a:ext cx="8984890" cy="1499260"/>
              <a:chOff x="1538733" y="3429000"/>
              <a:chExt cx="8984890" cy="1499260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394F69B7-0779-DC05-8058-4947BF7176FE}"/>
                  </a:ext>
                </a:extLst>
              </p:cNvPr>
              <p:cNvSpPr/>
              <p:nvPr/>
            </p:nvSpPr>
            <p:spPr>
              <a:xfrm>
                <a:off x="4785402" y="3429000"/>
                <a:ext cx="2491552" cy="149926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Spatial distribution of identified tumor populations</a:t>
                </a: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C8CA24F-E92D-BCD5-3824-7EA6097BA055}"/>
                  </a:ext>
                </a:extLst>
              </p:cNvPr>
              <p:cNvSpPr/>
              <p:nvPr/>
            </p:nvSpPr>
            <p:spPr>
              <a:xfrm>
                <a:off x="1538733" y="3429000"/>
                <a:ext cx="2491552" cy="149926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Subclustering of tumor cells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58596CA6-1875-7E43-55B4-C1DBDFC004E3}"/>
                  </a:ext>
                </a:extLst>
              </p:cNvPr>
              <p:cNvSpPr/>
              <p:nvPr/>
            </p:nvSpPr>
            <p:spPr>
              <a:xfrm>
                <a:off x="8032071" y="3429000"/>
                <a:ext cx="2491552" cy="149926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Cell-to-cell interaction analysis</a:t>
                </a:r>
              </a:p>
            </p:txBody>
          </p:sp>
        </p:grp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1A63E772-3CDA-4785-34D0-0563C3F5A1BB}"/>
                </a:ext>
              </a:extLst>
            </p:cNvPr>
            <p:cNvCxnSpPr>
              <a:cxnSpLocks/>
              <a:stCxn id="11" idx="2"/>
              <a:endCxn id="21" idx="0"/>
            </p:cNvCxnSpPr>
            <p:nvPr/>
          </p:nvCxnSpPr>
          <p:spPr>
            <a:xfrm rot="5400000">
              <a:off x="4958179" y="-627926"/>
              <a:ext cx="2022222" cy="6239915"/>
            </a:xfrm>
            <a:prstGeom prst="bentConnector3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9F2C9204-80A0-1109-D0A5-8E2DCDF32950}"/>
                </a:ext>
              </a:extLst>
            </p:cNvPr>
            <p:cNvSpPr/>
            <p:nvPr/>
          </p:nvSpPr>
          <p:spPr>
            <a:xfrm rot="16200000">
              <a:off x="4319723" y="3957179"/>
              <a:ext cx="305885" cy="590588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8" name="Down Arrow 27">
              <a:extLst>
                <a:ext uri="{FF2B5EF4-FFF2-40B4-BE49-F238E27FC236}">
                  <a16:creationId xmlns:a16="http://schemas.microsoft.com/office/drawing/2014/main" id="{23100ADB-FE3F-9B39-FD50-D2FF3F22C27A}"/>
                </a:ext>
              </a:extLst>
            </p:cNvPr>
            <p:cNvSpPr/>
            <p:nvPr/>
          </p:nvSpPr>
          <p:spPr>
            <a:xfrm rot="16200000">
              <a:off x="7566392" y="3957179"/>
              <a:ext cx="305885" cy="590588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4470A26-6078-BDBD-2C7F-7859F00DC126}"/>
              </a:ext>
            </a:extLst>
          </p:cNvPr>
          <p:cNvSpPr txBox="1"/>
          <p:nvPr/>
        </p:nvSpPr>
        <p:spPr>
          <a:xfrm>
            <a:off x="395407" y="382867"/>
            <a:ext cx="3058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>
                <a:solidFill>
                  <a:srgbClr val="A08F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preprocessing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094DFB-42D9-326E-B3C4-54209DC26F7F}"/>
              </a:ext>
            </a:extLst>
          </p:cNvPr>
          <p:cNvSpPr txBox="1"/>
          <p:nvPr/>
        </p:nvSpPr>
        <p:spPr>
          <a:xfrm>
            <a:off x="395407" y="3002095"/>
            <a:ext cx="215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3E0018-A92D-50DE-944D-56349D16A3D8}"/>
              </a:ext>
            </a:extLst>
          </p:cNvPr>
          <p:cNvSpPr txBox="1"/>
          <p:nvPr/>
        </p:nvSpPr>
        <p:spPr>
          <a:xfrm>
            <a:off x="2397926" y="5980316"/>
            <a:ext cx="90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b="1" dirty="0">
                <a:latin typeface="Arial" panose="020B0604020202020204" pitchFamily="34" charset="0"/>
                <a:cs typeface="Arial" panose="020B0604020202020204" pitchFamily="34" charset="0"/>
              </a:rPr>
              <a:t>Seurat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0BC6E4-6EA1-5F14-9083-34BFCED313A9}"/>
              </a:ext>
            </a:extLst>
          </p:cNvPr>
          <p:cNvSpPr txBox="1"/>
          <p:nvPr/>
        </p:nvSpPr>
        <p:spPr>
          <a:xfrm>
            <a:off x="5554052" y="5841817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b="1" dirty="0">
                <a:latin typeface="Arial" panose="020B0604020202020204" pitchFamily="34" charset="0"/>
                <a:cs typeface="Arial" panose="020B0604020202020204" pitchFamily="34" charset="0"/>
              </a:rPr>
              <a:t>In-house </a:t>
            </a:r>
          </a:p>
          <a:p>
            <a:pPr algn="ctr"/>
            <a:r>
              <a:rPr lang="en-KR" b="1" dirty="0">
                <a:latin typeface="Arial" panose="020B0604020202020204" pitchFamily="34" charset="0"/>
                <a:cs typeface="Arial" panose="020B0604020202020204" pitchFamily="34" charset="0"/>
              </a:rPr>
              <a:t>scripts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5E48C5-D6F1-4D3F-A577-2899A3A1F9D4}"/>
              </a:ext>
            </a:extLst>
          </p:cNvPr>
          <p:cNvSpPr txBox="1"/>
          <p:nvPr/>
        </p:nvSpPr>
        <p:spPr>
          <a:xfrm>
            <a:off x="8782259" y="5980316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b="1" dirty="0">
                <a:latin typeface="Arial" panose="020B0604020202020204" pitchFamily="34" charset="0"/>
                <a:cs typeface="Arial" panose="020B0604020202020204" pitchFamily="34" charset="0"/>
              </a:rPr>
              <a:t>CellChat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1E02C2-DBF2-5386-2B7E-9DE69B67F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09" r="38567" b="6963"/>
          <a:stretch/>
        </p:blipFill>
        <p:spPr>
          <a:xfrm rot="5400000">
            <a:off x="10117761" y="5518130"/>
            <a:ext cx="640195" cy="128756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29E08B8-688B-1069-6723-ADD3D2C33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9746" y="5606375"/>
            <a:ext cx="1210588" cy="121058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D34F98-7B4D-3DDD-4A88-9690B6510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197" y="5980316"/>
            <a:ext cx="1193646" cy="38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70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3F5E58-CD05-C7CA-B54E-E099C00233AC}"/>
              </a:ext>
            </a:extLst>
          </p:cNvPr>
          <p:cNvSpPr txBox="1"/>
          <p:nvPr/>
        </p:nvSpPr>
        <p:spPr>
          <a:xfrm>
            <a:off x="0" y="0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Arial" panose="020B0604020202020204" pitchFamily="34" charset="0"/>
                <a:cs typeface="Arial" panose="020B0604020202020204" pitchFamily="34" charset="0"/>
              </a:rPr>
              <a:t>Data analysis </a:t>
            </a:r>
            <a:r>
              <a:rPr lang="en-KR" dirty="0">
                <a:latin typeface="Arial" panose="020B0604020202020204" pitchFamily="34" charset="0"/>
                <a:cs typeface="Arial" panose="020B0604020202020204" pitchFamily="34" charset="0"/>
              </a:rPr>
              <a:t>(1) Subclustering of tumor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60E3F-8227-9B41-BE90-3BD15F5B4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64" y="1617684"/>
            <a:ext cx="3267531" cy="279121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1F530C-A694-7BCB-85C8-F400D1C33868}"/>
              </a:ext>
            </a:extLst>
          </p:cNvPr>
          <p:cNvSpPr/>
          <p:nvPr/>
        </p:nvSpPr>
        <p:spPr>
          <a:xfrm>
            <a:off x="1946909" y="3209766"/>
            <a:ext cx="1082842" cy="6978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09711-59D2-5BF4-542C-FDC9BB24B6D1}"/>
              </a:ext>
            </a:extLst>
          </p:cNvPr>
          <p:cNvSpPr txBox="1"/>
          <p:nvPr/>
        </p:nvSpPr>
        <p:spPr>
          <a:xfrm>
            <a:off x="481293" y="5377070"/>
            <a:ext cx="3070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Single Cell Flex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10X reference annotations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C4CAD-72FD-40FE-FA3C-3D7B1097B114}"/>
              </a:ext>
            </a:extLst>
          </p:cNvPr>
          <p:cNvSpPr txBox="1"/>
          <p:nvPr/>
        </p:nvSpPr>
        <p:spPr>
          <a:xfrm>
            <a:off x="7805270" y="5376861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Tumor population 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sub-clustering results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AA9EEA2-7B94-4012-944D-7237A27C71FA}"/>
              </a:ext>
            </a:extLst>
          </p:cNvPr>
          <p:cNvSpPr/>
          <p:nvPr/>
        </p:nvSpPr>
        <p:spPr>
          <a:xfrm>
            <a:off x="3955669" y="2966705"/>
            <a:ext cx="674370" cy="30397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6DAC4A-7FC3-60D0-8041-F8E47E3A8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842" y="1510615"/>
            <a:ext cx="3216158" cy="321615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C171C29-C712-5313-D9CB-B239F4CE30C9}"/>
              </a:ext>
            </a:extLst>
          </p:cNvPr>
          <p:cNvGrpSpPr/>
          <p:nvPr/>
        </p:nvGrpSpPr>
        <p:grpSpPr>
          <a:xfrm>
            <a:off x="4790161" y="1452295"/>
            <a:ext cx="4361696" cy="3636776"/>
            <a:chOff x="5219143" y="1452295"/>
            <a:chExt cx="4361696" cy="36367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FE7162-E050-B56B-EA5C-3A544B795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9143" y="1452295"/>
              <a:ext cx="4361696" cy="3636776"/>
            </a:xfrm>
            <a:prstGeom prst="rect">
              <a:avLst/>
            </a:prstGeom>
          </p:spPr>
        </p:pic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854509C-F77D-97CC-E18B-130323041F7F}"/>
                </a:ext>
              </a:extLst>
            </p:cNvPr>
            <p:cNvSpPr/>
            <p:nvPr/>
          </p:nvSpPr>
          <p:spPr>
            <a:xfrm>
              <a:off x="7512764" y="1635672"/>
              <a:ext cx="1642666" cy="2271926"/>
            </a:xfrm>
            <a:custGeom>
              <a:avLst/>
              <a:gdLst>
                <a:gd name="connsiteX0" fmla="*/ 192505 w 930442"/>
                <a:gd name="connsiteY0" fmla="*/ 0 h 1355558"/>
                <a:gd name="connsiteX1" fmla="*/ 72189 w 930442"/>
                <a:gd name="connsiteY1" fmla="*/ 16042 h 1355558"/>
                <a:gd name="connsiteX2" fmla="*/ 24063 w 930442"/>
                <a:gd name="connsiteY2" fmla="*/ 48126 h 1355558"/>
                <a:gd name="connsiteX3" fmla="*/ 16042 w 930442"/>
                <a:gd name="connsiteY3" fmla="*/ 80211 h 1355558"/>
                <a:gd name="connsiteX4" fmla="*/ 0 w 930442"/>
                <a:gd name="connsiteY4" fmla="*/ 184484 h 1355558"/>
                <a:gd name="connsiteX5" fmla="*/ 8021 w 930442"/>
                <a:gd name="connsiteY5" fmla="*/ 312821 h 1355558"/>
                <a:gd name="connsiteX6" fmla="*/ 24063 w 930442"/>
                <a:gd name="connsiteY6" fmla="*/ 360947 h 1355558"/>
                <a:gd name="connsiteX7" fmla="*/ 40105 w 930442"/>
                <a:gd name="connsiteY7" fmla="*/ 417095 h 1355558"/>
                <a:gd name="connsiteX8" fmla="*/ 64168 w 930442"/>
                <a:gd name="connsiteY8" fmla="*/ 641684 h 1355558"/>
                <a:gd name="connsiteX9" fmla="*/ 80210 w 930442"/>
                <a:gd name="connsiteY9" fmla="*/ 681790 h 1355558"/>
                <a:gd name="connsiteX10" fmla="*/ 88231 w 930442"/>
                <a:gd name="connsiteY10" fmla="*/ 737937 h 1355558"/>
                <a:gd name="connsiteX11" fmla="*/ 120315 w 930442"/>
                <a:gd name="connsiteY11" fmla="*/ 826168 h 1355558"/>
                <a:gd name="connsiteX12" fmla="*/ 128337 w 930442"/>
                <a:gd name="connsiteY12" fmla="*/ 866274 h 1355558"/>
                <a:gd name="connsiteX13" fmla="*/ 136358 w 930442"/>
                <a:gd name="connsiteY13" fmla="*/ 890337 h 1355558"/>
                <a:gd name="connsiteX14" fmla="*/ 152400 w 930442"/>
                <a:gd name="connsiteY14" fmla="*/ 946484 h 1355558"/>
                <a:gd name="connsiteX15" fmla="*/ 184484 w 930442"/>
                <a:gd name="connsiteY15" fmla="*/ 1010653 h 1355558"/>
                <a:gd name="connsiteX16" fmla="*/ 216568 w 930442"/>
                <a:gd name="connsiteY16" fmla="*/ 1066800 h 1355558"/>
                <a:gd name="connsiteX17" fmla="*/ 240631 w 930442"/>
                <a:gd name="connsiteY17" fmla="*/ 1130968 h 1355558"/>
                <a:gd name="connsiteX18" fmla="*/ 256673 w 930442"/>
                <a:gd name="connsiteY18" fmla="*/ 1155032 h 1355558"/>
                <a:gd name="connsiteX19" fmla="*/ 272715 w 930442"/>
                <a:gd name="connsiteY19" fmla="*/ 1203158 h 1355558"/>
                <a:gd name="connsiteX20" fmla="*/ 280737 w 930442"/>
                <a:gd name="connsiteY20" fmla="*/ 1227221 h 1355558"/>
                <a:gd name="connsiteX21" fmla="*/ 304800 w 930442"/>
                <a:gd name="connsiteY21" fmla="*/ 1259305 h 1355558"/>
                <a:gd name="connsiteX22" fmla="*/ 336884 w 930442"/>
                <a:gd name="connsiteY22" fmla="*/ 1339516 h 1355558"/>
                <a:gd name="connsiteX23" fmla="*/ 360947 w 930442"/>
                <a:gd name="connsiteY23" fmla="*/ 1355558 h 1355558"/>
                <a:gd name="connsiteX24" fmla="*/ 393031 w 930442"/>
                <a:gd name="connsiteY24" fmla="*/ 1347537 h 1355558"/>
                <a:gd name="connsiteX25" fmla="*/ 481263 w 930442"/>
                <a:gd name="connsiteY25" fmla="*/ 1291390 h 1355558"/>
                <a:gd name="connsiteX26" fmla="*/ 489284 w 930442"/>
                <a:gd name="connsiteY26" fmla="*/ 1243263 h 1355558"/>
                <a:gd name="connsiteX27" fmla="*/ 505326 w 930442"/>
                <a:gd name="connsiteY27" fmla="*/ 1179095 h 1355558"/>
                <a:gd name="connsiteX28" fmla="*/ 521368 w 930442"/>
                <a:gd name="connsiteY28" fmla="*/ 1074821 h 1355558"/>
                <a:gd name="connsiteX29" fmla="*/ 537410 w 930442"/>
                <a:gd name="connsiteY29" fmla="*/ 1050758 h 1355558"/>
                <a:gd name="connsiteX30" fmla="*/ 561473 w 930442"/>
                <a:gd name="connsiteY30" fmla="*/ 1002632 h 1355558"/>
                <a:gd name="connsiteX31" fmla="*/ 569494 w 930442"/>
                <a:gd name="connsiteY31" fmla="*/ 970547 h 1355558"/>
                <a:gd name="connsiteX32" fmla="*/ 665747 w 930442"/>
                <a:gd name="connsiteY32" fmla="*/ 890337 h 1355558"/>
                <a:gd name="connsiteX33" fmla="*/ 689810 w 930442"/>
                <a:gd name="connsiteY33" fmla="*/ 882316 h 1355558"/>
                <a:gd name="connsiteX34" fmla="*/ 778042 w 930442"/>
                <a:gd name="connsiteY34" fmla="*/ 842211 h 1355558"/>
                <a:gd name="connsiteX35" fmla="*/ 794084 w 930442"/>
                <a:gd name="connsiteY35" fmla="*/ 826168 h 1355558"/>
                <a:gd name="connsiteX36" fmla="*/ 826168 w 930442"/>
                <a:gd name="connsiteY36" fmla="*/ 818147 h 1355558"/>
                <a:gd name="connsiteX37" fmla="*/ 866273 w 930442"/>
                <a:gd name="connsiteY37" fmla="*/ 802105 h 1355558"/>
                <a:gd name="connsiteX38" fmla="*/ 882315 w 930442"/>
                <a:gd name="connsiteY38" fmla="*/ 778042 h 1355558"/>
                <a:gd name="connsiteX39" fmla="*/ 914400 w 930442"/>
                <a:gd name="connsiteY39" fmla="*/ 737937 h 1355558"/>
                <a:gd name="connsiteX40" fmla="*/ 930442 w 930442"/>
                <a:gd name="connsiteY40" fmla="*/ 689811 h 1355558"/>
                <a:gd name="connsiteX41" fmla="*/ 922421 w 930442"/>
                <a:gd name="connsiteY41" fmla="*/ 545432 h 1355558"/>
                <a:gd name="connsiteX42" fmla="*/ 874294 w 930442"/>
                <a:gd name="connsiteY42" fmla="*/ 473242 h 1355558"/>
                <a:gd name="connsiteX43" fmla="*/ 850231 w 930442"/>
                <a:gd name="connsiteY43" fmla="*/ 433137 h 1355558"/>
                <a:gd name="connsiteX44" fmla="*/ 826168 w 930442"/>
                <a:gd name="connsiteY44" fmla="*/ 409074 h 1355558"/>
                <a:gd name="connsiteX45" fmla="*/ 802105 w 930442"/>
                <a:gd name="connsiteY45" fmla="*/ 376990 h 1355558"/>
                <a:gd name="connsiteX46" fmla="*/ 753979 w 930442"/>
                <a:gd name="connsiteY46" fmla="*/ 336884 h 1355558"/>
                <a:gd name="connsiteX47" fmla="*/ 729915 w 930442"/>
                <a:gd name="connsiteY47" fmla="*/ 328863 h 1355558"/>
                <a:gd name="connsiteX48" fmla="*/ 713873 w 930442"/>
                <a:gd name="connsiteY48" fmla="*/ 304800 h 1355558"/>
                <a:gd name="connsiteX49" fmla="*/ 681789 w 930442"/>
                <a:gd name="connsiteY49" fmla="*/ 296779 h 1355558"/>
                <a:gd name="connsiteX50" fmla="*/ 649705 w 930442"/>
                <a:gd name="connsiteY50" fmla="*/ 272716 h 1355558"/>
                <a:gd name="connsiteX51" fmla="*/ 601579 w 930442"/>
                <a:gd name="connsiteY51" fmla="*/ 224590 h 1355558"/>
                <a:gd name="connsiteX52" fmla="*/ 585537 w 930442"/>
                <a:gd name="connsiteY52" fmla="*/ 208547 h 1355558"/>
                <a:gd name="connsiteX53" fmla="*/ 553452 w 930442"/>
                <a:gd name="connsiteY53" fmla="*/ 160421 h 1355558"/>
                <a:gd name="connsiteX54" fmla="*/ 521368 w 930442"/>
                <a:gd name="connsiteY54" fmla="*/ 128337 h 1355558"/>
                <a:gd name="connsiteX55" fmla="*/ 473242 w 930442"/>
                <a:gd name="connsiteY55" fmla="*/ 88232 h 1355558"/>
                <a:gd name="connsiteX56" fmla="*/ 425115 w 930442"/>
                <a:gd name="connsiteY56" fmla="*/ 72190 h 1355558"/>
                <a:gd name="connsiteX57" fmla="*/ 320842 w 930442"/>
                <a:gd name="connsiteY57" fmla="*/ 48126 h 1355558"/>
                <a:gd name="connsiteX58" fmla="*/ 224589 w 930442"/>
                <a:gd name="connsiteY58" fmla="*/ 32084 h 1355558"/>
                <a:gd name="connsiteX59" fmla="*/ 192505 w 930442"/>
                <a:gd name="connsiteY59" fmla="*/ 0 h 135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930442" h="1355558">
                  <a:moveTo>
                    <a:pt x="192505" y="0"/>
                  </a:moveTo>
                  <a:cubicBezTo>
                    <a:pt x="191848" y="82"/>
                    <a:pt x="77518" y="13992"/>
                    <a:pt x="72189" y="16042"/>
                  </a:cubicBezTo>
                  <a:cubicBezTo>
                    <a:pt x="54194" y="22963"/>
                    <a:pt x="24063" y="48126"/>
                    <a:pt x="24063" y="48126"/>
                  </a:cubicBezTo>
                  <a:cubicBezTo>
                    <a:pt x="21389" y="58821"/>
                    <a:pt x="18204" y="69401"/>
                    <a:pt x="16042" y="80211"/>
                  </a:cubicBezTo>
                  <a:cubicBezTo>
                    <a:pt x="10477" y="108035"/>
                    <a:pt x="3853" y="157516"/>
                    <a:pt x="0" y="184484"/>
                  </a:cubicBezTo>
                  <a:cubicBezTo>
                    <a:pt x="2674" y="227263"/>
                    <a:pt x="2230" y="270352"/>
                    <a:pt x="8021" y="312821"/>
                  </a:cubicBezTo>
                  <a:cubicBezTo>
                    <a:pt x="10306" y="329576"/>
                    <a:pt x="19962" y="344542"/>
                    <a:pt x="24063" y="360947"/>
                  </a:cubicBezTo>
                  <a:cubicBezTo>
                    <a:pt x="34135" y="401234"/>
                    <a:pt x="28598" y="382574"/>
                    <a:pt x="40105" y="417095"/>
                  </a:cubicBezTo>
                  <a:cubicBezTo>
                    <a:pt x="42267" y="451688"/>
                    <a:pt x="47065" y="598926"/>
                    <a:pt x="64168" y="641684"/>
                  </a:cubicBezTo>
                  <a:lnTo>
                    <a:pt x="80210" y="681790"/>
                  </a:lnTo>
                  <a:cubicBezTo>
                    <a:pt x="82884" y="700506"/>
                    <a:pt x="83980" y="719515"/>
                    <a:pt x="88231" y="737937"/>
                  </a:cubicBezTo>
                  <a:cubicBezTo>
                    <a:pt x="103211" y="802849"/>
                    <a:pt x="102774" y="767701"/>
                    <a:pt x="120315" y="826168"/>
                  </a:cubicBezTo>
                  <a:cubicBezTo>
                    <a:pt x="124233" y="839226"/>
                    <a:pt x="125030" y="853048"/>
                    <a:pt x="128337" y="866274"/>
                  </a:cubicBezTo>
                  <a:cubicBezTo>
                    <a:pt x="130388" y="874476"/>
                    <a:pt x="133929" y="882239"/>
                    <a:pt x="136358" y="890337"/>
                  </a:cubicBezTo>
                  <a:cubicBezTo>
                    <a:pt x="141951" y="908981"/>
                    <a:pt x="145171" y="928412"/>
                    <a:pt x="152400" y="946484"/>
                  </a:cubicBezTo>
                  <a:cubicBezTo>
                    <a:pt x="161281" y="968688"/>
                    <a:pt x="173789" y="989263"/>
                    <a:pt x="184484" y="1010653"/>
                  </a:cubicBezTo>
                  <a:cubicBezTo>
                    <a:pt x="204836" y="1051358"/>
                    <a:pt x="193894" y="1032789"/>
                    <a:pt x="216568" y="1066800"/>
                  </a:cubicBezTo>
                  <a:cubicBezTo>
                    <a:pt x="225341" y="1101892"/>
                    <a:pt x="221989" y="1098344"/>
                    <a:pt x="240631" y="1130968"/>
                  </a:cubicBezTo>
                  <a:cubicBezTo>
                    <a:pt x="245414" y="1139338"/>
                    <a:pt x="252758" y="1146223"/>
                    <a:pt x="256673" y="1155032"/>
                  </a:cubicBezTo>
                  <a:cubicBezTo>
                    <a:pt x="263541" y="1170484"/>
                    <a:pt x="267367" y="1187116"/>
                    <a:pt x="272715" y="1203158"/>
                  </a:cubicBezTo>
                  <a:cubicBezTo>
                    <a:pt x="275389" y="1211179"/>
                    <a:pt x="275664" y="1220457"/>
                    <a:pt x="280737" y="1227221"/>
                  </a:cubicBezTo>
                  <a:lnTo>
                    <a:pt x="304800" y="1259305"/>
                  </a:lnTo>
                  <a:cubicBezTo>
                    <a:pt x="312941" y="1283727"/>
                    <a:pt x="324710" y="1321254"/>
                    <a:pt x="336884" y="1339516"/>
                  </a:cubicBezTo>
                  <a:cubicBezTo>
                    <a:pt x="342231" y="1347537"/>
                    <a:pt x="352926" y="1350211"/>
                    <a:pt x="360947" y="1355558"/>
                  </a:cubicBezTo>
                  <a:cubicBezTo>
                    <a:pt x="371642" y="1352884"/>
                    <a:pt x="382709" y="1351408"/>
                    <a:pt x="393031" y="1347537"/>
                  </a:cubicBezTo>
                  <a:cubicBezTo>
                    <a:pt x="425875" y="1335220"/>
                    <a:pt x="453629" y="1312115"/>
                    <a:pt x="481263" y="1291390"/>
                  </a:cubicBezTo>
                  <a:cubicBezTo>
                    <a:pt x="483937" y="1275348"/>
                    <a:pt x="485876" y="1259166"/>
                    <a:pt x="489284" y="1243263"/>
                  </a:cubicBezTo>
                  <a:cubicBezTo>
                    <a:pt x="493904" y="1221705"/>
                    <a:pt x="501701" y="1200843"/>
                    <a:pt x="505326" y="1179095"/>
                  </a:cubicBezTo>
                  <a:cubicBezTo>
                    <a:pt x="509927" y="1151490"/>
                    <a:pt x="506191" y="1105175"/>
                    <a:pt x="521368" y="1074821"/>
                  </a:cubicBezTo>
                  <a:cubicBezTo>
                    <a:pt x="525679" y="1066199"/>
                    <a:pt x="532728" y="1059185"/>
                    <a:pt x="537410" y="1050758"/>
                  </a:cubicBezTo>
                  <a:cubicBezTo>
                    <a:pt x="546120" y="1035080"/>
                    <a:pt x="553452" y="1018674"/>
                    <a:pt x="561473" y="1002632"/>
                  </a:cubicBezTo>
                  <a:cubicBezTo>
                    <a:pt x="564147" y="991937"/>
                    <a:pt x="563172" y="979578"/>
                    <a:pt x="569494" y="970547"/>
                  </a:cubicBezTo>
                  <a:cubicBezTo>
                    <a:pt x="583090" y="951124"/>
                    <a:pt x="639675" y="899028"/>
                    <a:pt x="665747" y="890337"/>
                  </a:cubicBezTo>
                  <a:cubicBezTo>
                    <a:pt x="673768" y="887663"/>
                    <a:pt x="681960" y="885456"/>
                    <a:pt x="689810" y="882316"/>
                  </a:cubicBezTo>
                  <a:cubicBezTo>
                    <a:pt x="737769" y="863133"/>
                    <a:pt x="739008" y="861728"/>
                    <a:pt x="778042" y="842211"/>
                  </a:cubicBezTo>
                  <a:cubicBezTo>
                    <a:pt x="783389" y="836863"/>
                    <a:pt x="787320" y="829550"/>
                    <a:pt x="794084" y="826168"/>
                  </a:cubicBezTo>
                  <a:cubicBezTo>
                    <a:pt x="803944" y="821238"/>
                    <a:pt x="815710" y="821633"/>
                    <a:pt x="826168" y="818147"/>
                  </a:cubicBezTo>
                  <a:cubicBezTo>
                    <a:pt x="839827" y="813594"/>
                    <a:pt x="852905" y="807452"/>
                    <a:pt x="866273" y="802105"/>
                  </a:cubicBezTo>
                  <a:cubicBezTo>
                    <a:pt x="871620" y="794084"/>
                    <a:pt x="876293" y="785570"/>
                    <a:pt x="882315" y="778042"/>
                  </a:cubicBezTo>
                  <a:cubicBezTo>
                    <a:pt x="898984" y="757207"/>
                    <a:pt x="902055" y="765714"/>
                    <a:pt x="914400" y="737937"/>
                  </a:cubicBezTo>
                  <a:cubicBezTo>
                    <a:pt x="921268" y="722485"/>
                    <a:pt x="930442" y="689811"/>
                    <a:pt x="930442" y="689811"/>
                  </a:cubicBezTo>
                  <a:cubicBezTo>
                    <a:pt x="927768" y="641685"/>
                    <a:pt x="928933" y="593191"/>
                    <a:pt x="922421" y="545432"/>
                  </a:cubicBezTo>
                  <a:cubicBezTo>
                    <a:pt x="919292" y="522484"/>
                    <a:pt x="884399" y="487677"/>
                    <a:pt x="874294" y="473242"/>
                  </a:cubicBezTo>
                  <a:cubicBezTo>
                    <a:pt x="865354" y="460470"/>
                    <a:pt x="859585" y="445609"/>
                    <a:pt x="850231" y="433137"/>
                  </a:cubicBezTo>
                  <a:cubicBezTo>
                    <a:pt x="843425" y="424062"/>
                    <a:pt x="833550" y="417687"/>
                    <a:pt x="826168" y="409074"/>
                  </a:cubicBezTo>
                  <a:cubicBezTo>
                    <a:pt x="817468" y="398924"/>
                    <a:pt x="810805" y="387140"/>
                    <a:pt x="802105" y="376990"/>
                  </a:cubicBezTo>
                  <a:cubicBezTo>
                    <a:pt x="788800" y="361467"/>
                    <a:pt x="772546" y="346167"/>
                    <a:pt x="753979" y="336884"/>
                  </a:cubicBezTo>
                  <a:cubicBezTo>
                    <a:pt x="746416" y="333103"/>
                    <a:pt x="737936" y="331537"/>
                    <a:pt x="729915" y="328863"/>
                  </a:cubicBezTo>
                  <a:cubicBezTo>
                    <a:pt x="724568" y="320842"/>
                    <a:pt x="721894" y="310147"/>
                    <a:pt x="713873" y="304800"/>
                  </a:cubicBezTo>
                  <a:cubicBezTo>
                    <a:pt x="704701" y="298685"/>
                    <a:pt x="691649" y="301709"/>
                    <a:pt x="681789" y="296779"/>
                  </a:cubicBezTo>
                  <a:cubicBezTo>
                    <a:pt x="669832" y="290800"/>
                    <a:pt x="659642" y="281659"/>
                    <a:pt x="649705" y="272716"/>
                  </a:cubicBezTo>
                  <a:cubicBezTo>
                    <a:pt x="632842" y="257539"/>
                    <a:pt x="617621" y="240632"/>
                    <a:pt x="601579" y="224590"/>
                  </a:cubicBezTo>
                  <a:lnTo>
                    <a:pt x="585537" y="208547"/>
                  </a:lnTo>
                  <a:cubicBezTo>
                    <a:pt x="566462" y="151328"/>
                    <a:pt x="593510" y="220508"/>
                    <a:pt x="553452" y="160421"/>
                  </a:cubicBezTo>
                  <a:cubicBezTo>
                    <a:pt x="529007" y="123754"/>
                    <a:pt x="567202" y="143615"/>
                    <a:pt x="521368" y="128337"/>
                  </a:cubicBezTo>
                  <a:cubicBezTo>
                    <a:pt x="506257" y="113226"/>
                    <a:pt x="493343" y="97165"/>
                    <a:pt x="473242" y="88232"/>
                  </a:cubicBezTo>
                  <a:cubicBezTo>
                    <a:pt x="457789" y="81364"/>
                    <a:pt x="441520" y="76292"/>
                    <a:pt x="425115" y="72190"/>
                  </a:cubicBezTo>
                  <a:cubicBezTo>
                    <a:pt x="379659" y="60825"/>
                    <a:pt x="362818" y="55533"/>
                    <a:pt x="320842" y="48126"/>
                  </a:cubicBezTo>
                  <a:cubicBezTo>
                    <a:pt x="288810" y="42473"/>
                    <a:pt x="255447" y="42370"/>
                    <a:pt x="224589" y="32084"/>
                  </a:cubicBezTo>
                  <a:lnTo>
                    <a:pt x="192505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36078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6790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FE55EF09-B332-2D00-E6A3-7A9F49DEACA3}"/>
              </a:ext>
            </a:extLst>
          </p:cNvPr>
          <p:cNvGrpSpPr>
            <a:grpSpLocks noChangeAspect="1"/>
          </p:cNvGrpSpPr>
          <p:nvPr/>
        </p:nvGrpSpPr>
        <p:grpSpPr>
          <a:xfrm>
            <a:off x="5027440" y="595294"/>
            <a:ext cx="6770859" cy="6047491"/>
            <a:chOff x="1422750" y="1112109"/>
            <a:chExt cx="5802930" cy="518297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8F98FB0-3550-9174-3F72-4153A2A4B0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22750" y="1112109"/>
              <a:ext cx="5802930" cy="5182971"/>
              <a:chOff x="916397" y="1391584"/>
              <a:chExt cx="5578990" cy="4982956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04256DE0-A495-FD04-8FD9-1139D5893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6397" y="1391584"/>
                <a:ext cx="3004029" cy="2503357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70DB902A-B8F5-2F2D-14C9-584114789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1356" y="1391584"/>
                <a:ext cx="3004029" cy="2503357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41B9C716-412D-DE0D-0699-D569B7FD2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6397" y="3871178"/>
                <a:ext cx="3004029" cy="2503357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75AB5AE1-4CEE-6FFC-66D3-CB27FB6B43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1358" y="3871183"/>
                <a:ext cx="3004029" cy="25033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781E94E-14F9-D1C4-53EB-A48EC4B997DB}"/>
                </a:ext>
              </a:extLst>
            </p:cNvPr>
            <p:cNvSpPr txBox="1"/>
            <p:nvPr/>
          </p:nvSpPr>
          <p:spPr>
            <a:xfrm>
              <a:off x="3682314" y="1243914"/>
              <a:ext cx="314510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78FBC7-13C4-B325-626F-C84CE728389B}"/>
                </a:ext>
              </a:extLst>
            </p:cNvPr>
            <p:cNvSpPr txBox="1"/>
            <p:nvPr/>
          </p:nvSpPr>
          <p:spPr>
            <a:xfrm>
              <a:off x="6360632" y="1243914"/>
              <a:ext cx="314510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1D2990-8AEB-0375-C086-1E4D26D4CD90}"/>
                </a:ext>
              </a:extLst>
            </p:cNvPr>
            <p:cNvSpPr txBox="1"/>
            <p:nvPr/>
          </p:nvSpPr>
          <p:spPr>
            <a:xfrm>
              <a:off x="3682314" y="3823041"/>
              <a:ext cx="314510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14116C-1F25-93DF-EC2F-FD4569CC997A}"/>
                </a:ext>
              </a:extLst>
            </p:cNvPr>
            <p:cNvSpPr txBox="1"/>
            <p:nvPr/>
          </p:nvSpPr>
          <p:spPr>
            <a:xfrm>
              <a:off x="6360632" y="3823041"/>
              <a:ext cx="314510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E56001-0499-B092-7639-703D17D036A9}"/>
              </a:ext>
            </a:extLst>
          </p:cNvPr>
          <p:cNvGrpSpPr/>
          <p:nvPr/>
        </p:nvGrpSpPr>
        <p:grpSpPr>
          <a:xfrm>
            <a:off x="33290" y="1786229"/>
            <a:ext cx="3936287" cy="3636776"/>
            <a:chOff x="5219143" y="1452295"/>
            <a:chExt cx="3936287" cy="363677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EDAB438-E559-B39C-8B26-C4CEA9784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753"/>
            <a:stretch/>
          </p:blipFill>
          <p:spPr>
            <a:xfrm>
              <a:off x="5219143" y="1452295"/>
              <a:ext cx="3936287" cy="3636776"/>
            </a:xfrm>
            <a:prstGeom prst="rect">
              <a:avLst/>
            </a:prstGeom>
          </p:spPr>
        </p:pic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F3F5972-6C37-F3AF-20FF-3443A2F2C6D9}"/>
                </a:ext>
              </a:extLst>
            </p:cNvPr>
            <p:cNvSpPr/>
            <p:nvPr/>
          </p:nvSpPr>
          <p:spPr>
            <a:xfrm>
              <a:off x="7512764" y="1635672"/>
              <a:ext cx="1642666" cy="2271926"/>
            </a:xfrm>
            <a:custGeom>
              <a:avLst/>
              <a:gdLst>
                <a:gd name="connsiteX0" fmla="*/ 192505 w 930442"/>
                <a:gd name="connsiteY0" fmla="*/ 0 h 1355558"/>
                <a:gd name="connsiteX1" fmla="*/ 72189 w 930442"/>
                <a:gd name="connsiteY1" fmla="*/ 16042 h 1355558"/>
                <a:gd name="connsiteX2" fmla="*/ 24063 w 930442"/>
                <a:gd name="connsiteY2" fmla="*/ 48126 h 1355558"/>
                <a:gd name="connsiteX3" fmla="*/ 16042 w 930442"/>
                <a:gd name="connsiteY3" fmla="*/ 80211 h 1355558"/>
                <a:gd name="connsiteX4" fmla="*/ 0 w 930442"/>
                <a:gd name="connsiteY4" fmla="*/ 184484 h 1355558"/>
                <a:gd name="connsiteX5" fmla="*/ 8021 w 930442"/>
                <a:gd name="connsiteY5" fmla="*/ 312821 h 1355558"/>
                <a:gd name="connsiteX6" fmla="*/ 24063 w 930442"/>
                <a:gd name="connsiteY6" fmla="*/ 360947 h 1355558"/>
                <a:gd name="connsiteX7" fmla="*/ 40105 w 930442"/>
                <a:gd name="connsiteY7" fmla="*/ 417095 h 1355558"/>
                <a:gd name="connsiteX8" fmla="*/ 64168 w 930442"/>
                <a:gd name="connsiteY8" fmla="*/ 641684 h 1355558"/>
                <a:gd name="connsiteX9" fmla="*/ 80210 w 930442"/>
                <a:gd name="connsiteY9" fmla="*/ 681790 h 1355558"/>
                <a:gd name="connsiteX10" fmla="*/ 88231 w 930442"/>
                <a:gd name="connsiteY10" fmla="*/ 737937 h 1355558"/>
                <a:gd name="connsiteX11" fmla="*/ 120315 w 930442"/>
                <a:gd name="connsiteY11" fmla="*/ 826168 h 1355558"/>
                <a:gd name="connsiteX12" fmla="*/ 128337 w 930442"/>
                <a:gd name="connsiteY12" fmla="*/ 866274 h 1355558"/>
                <a:gd name="connsiteX13" fmla="*/ 136358 w 930442"/>
                <a:gd name="connsiteY13" fmla="*/ 890337 h 1355558"/>
                <a:gd name="connsiteX14" fmla="*/ 152400 w 930442"/>
                <a:gd name="connsiteY14" fmla="*/ 946484 h 1355558"/>
                <a:gd name="connsiteX15" fmla="*/ 184484 w 930442"/>
                <a:gd name="connsiteY15" fmla="*/ 1010653 h 1355558"/>
                <a:gd name="connsiteX16" fmla="*/ 216568 w 930442"/>
                <a:gd name="connsiteY16" fmla="*/ 1066800 h 1355558"/>
                <a:gd name="connsiteX17" fmla="*/ 240631 w 930442"/>
                <a:gd name="connsiteY17" fmla="*/ 1130968 h 1355558"/>
                <a:gd name="connsiteX18" fmla="*/ 256673 w 930442"/>
                <a:gd name="connsiteY18" fmla="*/ 1155032 h 1355558"/>
                <a:gd name="connsiteX19" fmla="*/ 272715 w 930442"/>
                <a:gd name="connsiteY19" fmla="*/ 1203158 h 1355558"/>
                <a:gd name="connsiteX20" fmla="*/ 280737 w 930442"/>
                <a:gd name="connsiteY20" fmla="*/ 1227221 h 1355558"/>
                <a:gd name="connsiteX21" fmla="*/ 304800 w 930442"/>
                <a:gd name="connsiteY21" fmla="*/ 1259305 h 1355558"/>
                <a:gd name="connsiteX22" fmla="*/ 336884 w 930442"/>
                <a:gd name="connsiteY22" fmla="*/ 1339516 h 1355558"/>
                <a:gd name="connsiteX23" fmla="*/ 360947 w 930442"/>
                <a:gd name="connsiteY23" fmla="*/ 1355558 h 1355558"/>
                <a:gd name="connsiteX24" fmla="*/ 393031 w 930442"/>
                <a:gd name="connsiteY24" fmla="*/ 1347537 h 1355558"/>
                <a:gd name="connsiteX25" fmla="*/ 481263 w 930442"/>
                <a:gd name="connsiteY25" fmla="*/ 1291390 h 1355558"/>
                <a:gd name="connsiteX26" fmla="*/ 489284 w 930442"/>
                <a:gd name="connsiteY26" fmla="*/ 1243263 h 1355558"/>
                <a:gd name="connsiteX27" fmla="*/ 505326 w 930442"/>
                <a:gd name="connsiteY27" fmla="*/ 1179095 h 1355558"/>
                <a:gd name="connsiteX28" fmla="*/ 521368 w 930442"/>
                <a:gd name="connsiteY28" fmla="*/ 1074821 h 1355558"/>
                <a:gd name="connsiteX29" fmla="*/ 537410 w 930442"/>
                <a:gd name="connsiteY29" fmla="*/ 1050758 h 1355558"/>
                <a:gd name="connsiteX30" fmla="*/ 561473 w 930442"/>
                <a:gd name="connsiteY30" fmla="*/ 1002632 h 1355558"/>
                <a:gd name="connsiteX31" fmla="*/ 569494 w 930442"/>
                <a:gd name="connsiteY31" fmla="*/ 970547 h 1355558"/>
                <a:gd name="connsiteX32" fmla="*/ 665747 w 930442"/>
                <a:gd name="connsiteY32" fmla="*/ 890337 h 1355558"/>
                <a:gd name="connsiteX33" fmla="*/ 689810 w 930442"/>
                <a:gd name="connsiteY33" fmla="*/ 882316 h 1355558"/>
                <a:gd name="connsiteX34" fmla="*/ 778042 w 930442"/>
                <a:gd name="connsiteY34" fmla="*/ 842211 h 1355558"/>
                <a:gd name="connsiteX35" fmla="*/ 794084 w 930442"/>
                <a:gd name="connsiteY35" fmla="*/ 826168 h 1355558"/>
                <a:gd name="connsiteX36" fmla="*/ 826168 w 930442"/>
                <a:gd name="connsiteY36" fmla="*/ 818147 h 1355558"/>
                <a:gd name="connsiteX37" fmla="*/ 866273 w 930442"/>
                <a:gd name="connsiteY37" fmla="*/ 802105 h 1355558"/>
                <a:gd name="connsiteX38" fmla="*/ 882315 w 930442"/>
                <a:gd name="connsiteY38" fmla="*/ 778042 h 1355558"/>
                <a:gd name="connsiteX39" fmla="*/ 914400 w 930442"/>
                <a:gd name="connsiteY39" fmla="*/ 737937 h 1355558"/>
                <a:gd name="connsiteX40" fmla="*/ 930442 w 930442"/>
                <a:gd name="connsiteY40" fmla="*/ 689811 h 1355558"/>
                <a:gd name="connsiteX41" fmla="*/ 922421 w 930442"/>
                <a:gd name="connsiteY41" fmla="*/ 545432 h 1355558"/>
                <a:gd name="connsiteX42" fmla="*/ 874294 w 930442"/>
                <a:gd name="connsiteY42" fmla="*/ 473242 h 1355558"/>
                <a:gd name="connsiteX43" fmla="*/ 850231 w 930442"/>
                <a:gd name="connsiteY43" fmla="*/ 433137 h 1355558"/>
                <a:gd name="connsiteX44" fmla="*/ 826168 w 930442"/>
                <a:gd name="connsiteY44" fmla="*/ 409074 h 1355558"/>
                <a:gd name="connsiteX45" fmla="*/ 802105 w 930442"/>
                <a:gd name="connsiteY45" fmla="*/ 376990 h 1355558"/>
                <a:gd name="connsiteX46" fmla="*/ 753979 w 930442"/>
                <a:gd name="connsiteY46" fmla="*/ 336884 h 1355558"/>
                <a:gd name="connsiteX47" fmla="*/ 729915 w 930442"/>
                <a:gd name="connsiteY47" fmla="*/ 328863 h 1355558"/>
                <a:gd name="connsiteX48" fmla="*/ 713873 w 930442"/>
                <a:gd name="connsiteY48" fmla="*/ 304800 h 1355558"/>
                <a:gd name="connsiteX49" fmla="*/ 681789 w 930442"/>
                <a:gd name="connsiteY49" fmla="*/ 296779 h 1355558"/>
                <a:gd name="connsiteX50" fmla="*/ 649705 w 930442"/>
                <a:gd name="connsiteY50" fmla="*/ 272716 h 1355558"/>
                <a:gd name="connsiteX51" fmla="*/ 601579 w 930442"/>
                <a:gd name="connsiteY51" fmla="*/ 224590 h 1355558"/>
                <a:gd name="connsiteX52" fmla="*/ 585537 w 930442"/>
                <a:gd name="connsiteY52" fmla="*/ 208547 h 1355558"/>
                <a:gd name="connsiteX53" fmla="*/ 553452 w 930442"/>
                <a:gd name="connsiteY53" fmla="*/ 160421 h 1355558"/>
                <a:gd name="connsiteX54" fmla="*/ 521368 w 930442"/>
                <a:gd name="connsiteY54" fmla="*/ 128337 h 1355558"/>
                <a:gd name="connsiteX55" fmla="*/ 473242 w 930442"/>
                <a:gd name="connsiteY55" fmla="*/ 88232 h 1355558"/>
                <a:gd name="connsiteX56" fmla="*/ 425115 w 930442"/>
                <a:gd name="connsiteY56" fmla="*/ 72190 h 1355558"/>
                <a:gd name="connsiteX57" fmla="*/ 320842 w 930442"/>
                <a:gd name="connsiteY57" fmla="*/ 48126 h 1355558"/>
                <a:gd name="connsiteX58" fmla="*/ 224589 w 930442"/>
                <a:gd name="connsiteY58" fmla="*/ 32084 h 1355558"/>
                <a:gd name="connsiteX59" fmla="*/ 192505 w 930442"/>
                <a:gd name="connsiteY59" fmla="*/ 0 h 135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930442" h="1355558">
                  <a:moveTo>
                    <a:pt x="192505" y="0"/>
                  </a:moveTo>
                  <a:cubicBezTo>
                    <a:pt x="191848" y="82"/>
                    <a:pt x="77518" y="13992"/>
                    <a:pt x="72189" y="16042"/>
                  </a:cubicBezTo>
                  <a:cubicBezTo>
                    <a:pt x="54194" y="22963"/>
                    <a:pt x="24063" y="48126"/>
                    <a:pt x="24063" y="48126"/>
                  </a:cubicBezTo>
                  <a:cubicBezTo>
                    <a:pt x="21389" y="58821"/>
                    <a:pt x="18204" y="69401"/>
                    <a:pt x="16042" y="80211"/>
                  </a:cubicBezTo>
                  <a:cubicBezTo>
                    <a:pt x="10477" y="108035"/>
                    <a:pt x="3853" y="157516"/>
                    <a:pt x="0" y="184484"/>
                  </a:cubicBezTo>
                  <a:cubicBezTo>
                    <a:pt x="2674" y="227263"/>
                    <a:pt x="2230" y="270352"/>
                    <a:pt x="8021" y="312821"/>
                  </a:cubicBezTo>
                  <a:cubicBezTo>
                    <a:pt x="10306" y="329576"/>
                    <a:pt x="19962" y="344542"/>
                    <a:pt x="24063" y="360947"/>
                  </a:cubicBezTo>
                  <a:cubicBezTo>
                    <a:pt x="34135" y="401234"/>
                    <a:pt x="28598" y="382574"/>
                    <a:pt x="40105" y="417095"/>
                  </a:cubicBezTo>
                  <a:cubicBezTo>
                    <a:pt x="42267" y="451688"/>
                    <a:pt x="47065" y="598926"/>
                    <a:pt x="64168" y="641684"/>
                  </a:cubicBezTo>
                  <a:lnTo>
                    <a:pt x="80210" y="681790"/>
                  </a:lnTo>
                  <a:cubicBezTo>
                    <a:pt x="82884" y="700506"/>
                    <a:pt x="83980" y="719515"/>
                    <a:pt x="88231" y="737937"/>
                  </a:cubicBezTo>
                  <a:cubicBezTo>
                    <a:pt x="103211" y="802849"/>
                    <a:pt x="102774" y="767701"/>
                    <a:pt x="120315" y="826168"/>
                  </a:cubicBezTo>
                  <a:cubicBezTo>
                    <a:pt x="124233" y="839226"/>
                    <a:pt x="125030" y="853048"/>
                    <a:pt x="128337" y="866274"/>
                  </a:cubicBezTo>
                  <a:cubicBezTo>
                    <a:pt x="130388" y="874476"/>
                    <a:pt x="133929" y="882239"/>
                    <a:pt x="136358" y="890337"/>
                  </a:cubicBezTo>
                  <a:cubicBezTo>
                    <a:pt x="141951" y="908981"/>
                    <a:pt x="145171" y="928412"/>
                    <a:pt x="152400" y="946484"/>
                  </a:cubicBezTo>
                  <a:cubicBezTo>
                    <a:pt x="161281" y="968688"/>
                    <a:pt x="173789" y="989263"/>
                    <a:pt x="184484" y="1010653"/>
                  </a:cubicBezTo>
                  <a:cubicBezTo>
                    <a:pt x="204836" y="1051358"/>
                    <a:pt x="193894" y="1032789"/>
                    <a:pt x="216568" y="1066800"/>
                  </a:cubicBezTo>
                  <a:cubicBezTo>
                    <a:pt x="225341" y="1101892"/>
                    <a:pt x="221989" y="1098344"/>
                    <a:pt x="240631" y="1130968"/>
                  </a:cubicBezTo>
                  <a:cubicBezTo>
                    <a:pt x="245414" y="1139338"/>
                    <a:pt x="252758" y="1146223"/>
                    <a:pt x="256673" y="1155032"/>
                  </a:cubicBezTo>
                  <a:cubicBezTo>
                    <a:pt x="263541" y="1170484"/>
                    <a:pt x="267367" y="1187116"/>
                    <a:pt x="272715" y="1203158"/>
                  </a:cubicBezTo>
                  <a:cubicBezTo>
                    <a:pt x="275389" y="1211179"/>
                    <a:pt x="275664" y="1220457"/>
                    <a:pt x="280737" y="1227221"/>
                  </a:cubicBezTo>
                  <a:lnTo>
                    <a:pt x="304800" y="1259305"/>
                  </a:lnTo>
                  <a:cubicBezTo>
                    <a:pt x="312941" y="1283727"/>
                    <a:pt x="324710" y="1321254"/>
                    <a:pt x="336884" y="1339516"/>
                  </a:cubicBezTo>
                  <a:cubicBezTo>
                    <a:pt x="342231" y="1347537"/>
                    <a:pt x="352926" y="1350211"/>
                    <a:pt x="360947" y="1355558"/>
                  </a:cubicBezTo>
                  <a:cubicBezTo>
                    <a:pt x="371642" y="1352884"/>
                    <a:pt x="382709" y="1351408"/>
                    <a:pt x="393031" y="1347537"/>
                  </a:cubicBezTo>
                  <a:cubicBezTo>
                    <a:pt x="425875" y="1335220"/>
                    <a:pt x="453629" y="1312115"/>
                    <a:pt x="481263" y="1291390"/>
                  </a:cubicBezTo>
                  <a:cubicBezTo>
                    <a:pt x="483937" y="1275348"/>
                    <a:pt x="485876" y="1259166"/>
                    <a:pt x="489284" y="1243263"/>
                  </a:cubicBezTo>
                  <a:cubicBezTo>
                    <a:pt x="493904" y="1221705"/>
                    <a:pt x="501701" y="1200843"/>
                    <a:pt x="505326" y="1179095"/>
                  </a:cubicBezTo>
                  <a:cubicBezTo>
                    <a:pt x="509927" y="1151490"/>
                    <a:pt x="506191" y="1105175"/>
                    <a:pt x="521368" y="1074821"/>
                  </a:cubicBezTo>
                  <a:cubicBezTo>
                    <a:pt x="525679" y="1066199"/>
                    <a:pt x="532728" y="1059185"/>
                    <a:pt x="537410" y="1050758"/>
                  </a:cubicBezTo>
                  <a:cubicBezTo>
                    <a:pt x="546120" y="1035080"/>
                    <a:pt x="553452" y="1018674"/>
                    <a:pt x="561473" y="1002632"/>
                  </a:cubicBezTo>
                  <a:cubicBezTo>
                    <a:pt x="564147" y="991937"/>
                    <a:pt x="563172" y="979578"/>
                    <a:pt x="569494" y="970547"/>
                  </a:cubicBezTo>
                  <a:cubicBezTo>
                    <a:pt x="583090" y="951124"/>
                    <a:pt x="639675" y="899028"/>
                    <a:pt x="665747" y="890337"/>
                  </a:cubicBezTo>
                  <a:cubicBezTo>
                    <a:pt x="673768" y="887663"/>
                    <a:pt x="681960" y="885456"/>
                    <a:pt x="689810" y="882316"/>
                  </a:cubicBezTo>
                  <a:cubicBezTo>
                    <a:pt x="737769" y="863133"/>
                    <a:pt x="739008" y="861728"/>
                    <a:pt x="778042" y="842211"/>
                  </a:cubicBezTo>
                  <a:cubicBezTo>
                    <a:pt x="783389" y="836863"/>
                    <a:pt x="787320" y="829550"/>
                    <a:pt x="794084" y="826168"/>
                  </a:cubicBezTo>
                  <a:cubicBezTo>
                    <a:pt x="803944" y="821238"/>
                    <a:pt x="815710" y="821633"/>
                    <a:pt x="826168" y="818147"/>
                  </a:cubicBezTo>
                  <a:cubicBezTo>
                    <a:pt x="839827" y="813594"/>
                    <a:pt x="852905" y="807452"/>
                    <a:pt x="866273" y="802105"/>
                  </a:cubicBezTo>
                  <a:cubicBezTo>
                    <a:pt x="871620" y="794084"/>
                    <a:pt x="876293" y="785570"/>
                    <a:pt x="882315" y="778042"/>
                  </a:cubicBezTo>
                  <a:cubicBezTo>
                    <a:pt x="898984" y="757207"/>
                    <a:pt x="902055" y="765714"/>
                    <a:pt x="914400" y="737937"/>
                  </a:cubicBezTo>
                  <a:cubicBezTo>
                    <a:pt x="921268" y="722485"/>
                    <a:pt x="930442" y="689811"/>
                    <a:pt x="930442" y="689811"/>
                  </a:cubicBezTo>
                  <a:cubicBezTo>
                    <a:pt x="927768" y="641685"/>
                    <a:pt x="928933" y="593191"/>
                    <a:pt x="922421" y="545432"/>
                  </a:cubicBezTo>
                  <a:cubicBezTo>
                    <a:pt x="919292" y="522484"/>
                    <a:pt x="884399" y="487677"/>
                    <a:pt x="874294" y="473242"/>
                  </a:cubicBezTo>
                  <a:cubicBezTo>
                    <a:pt x="865354" y="460470"/>
                    <a:pt x="859585" y="445609"/>
                    <a:pt x="850231" y="433137"/>
                  </a:cubicBezTo>
                  <a:cubicBezTo>
                    <a:pt x="843425" y="424062"/>
                    <a:pt x="833550" y="417687"/>
                    <a:pt x="826168" y="409074"/>
                  </a:cubicBezTo>
                  <a:cubicBezTo>
                    <a:pt x="817468" y="398924"/>
                    <a:pt x="810805" y="387140"/>
                    <a:pt x="802105" y="376990"/>
                  </a:cubicBezTo>
                  <a:cubicBezTo>
                    <a:pt x="788800" y="361467"/>
                    <a:pt x="772546" y="346167"/>
                    <a:pt x="753979" y="336884"/>
                  </a:cubicBezTo>
                  <a:cubicBezTo>
                    <a:pt x="746416" y="333103"/>
                    <a:pt x="737936" y="331537"/>
                    <a:pt x="729915" y="328863"/>
                  </a:cubicBezTo>
                  <a:cubicBezTo>
                    <a:pt x="724568" y="320842"/>
                    <a:pt x="721894" y="310147"/>
                    <a:pt x="713873" y="304800"/>
                  </a:cubicBezTo>
                  <a:cubicBezTo>
                    <a:pt x="704701" y="298685"/>
                    <a:pt x="691649" y="301709"/>
                    <a:pt x="681789" y="296779"/>
                  </a:cubicBezTo>
                  <a:cubicBezTo>
                    <a:pt x="669832" y="290800"/>
                    <a:pt x="659642" y="281659"/>
                    <a:pt x="649705" y="272716"/>
                  </a:cubicBezTo>
                  <a:cubicBezTo>
                    <a:pt x="632842" y="257539"/>
                    <a:pt x="617621" y="240632"/>
                    <a:pt x="601579" y="224590"/>
                  </a:cubicBezTo>
                  <a:lnTo>
                    <a:pt x="585537" y="208547"/>
                  </a:lnTo>
                  <a:cubicBezTo>
                    <a:pt x="566462" y="151328"/>
                    <a:pt x="593510" y="220508"/>
                    <a:pt x="553452" y="160421"/>
                  </a:cubicBezTo>
                  <a:cubicBezTo>
                    <a:pt x="529007" y="123754"/>
                    <a:pt x="567202" y="143615"/>
                    <a:pt x="521368" y="128337"/>
                  </a:cubicBezTo>
                  <a:cubicBezTo>
                    <a:pt x="506257" y="113226"/>
                    <a:pt x="493343" y="97165"/>
                    <a:pt x="473242" y="88232"/>
                  </a:cubicBezTo>
                  <a:cubicBezTo>
                    <a:pt x="457789" y="81364"/>
                    <a:pt x="441520" y="76292"/>
                    <a:pt x="425115" y="72190"/>
                  </a:cubicBezTo>
                  <a:cubicBezTo>
                    <a:pt x="379659" y="60825"/>
                    <a:pt x="362818" y="55533"/>
                    <a:pt x="320842" y="48126"/>
                  </a:cubicBezTo>
                  <a:cubicBezTo>
                    <a:pt x="288810" y="42473"/>
                    <a:pt x="255447" y="42370"/>
                    <a:pt x="224589" y="32084"/>
                  </a:cubicBezTo>
                  <a:lnTo>
                    <a:pt x="192505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36078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09162AF-0B01-D25D-F837-ABBAE7CADF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017" t="30617" r="45" b="37529"/>
          <a:stretch/>
        </p:blipFill>
        <p:spPr>
          <a:xfrm>
            <a:off x="4089947" y="2520105"/>
            <a:ext cx="817123" cy="181778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67F9946-542C-C4EB-34D5-803822264FE8}"/>
              </a:ext>
            </a:extLst>
          </p:cNvPr>
          <p:cNvSpPr txBox="1"/>
          <p:nvPr/>
        </p:nvSpPr>
        <p:spPr>
          <a:xfrm>
            <a:off x="0" y="0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Arial" panose="020B0604020202020204" pitchFamily="34" charset="0"/>
                <a:cs typeface="Arial" panose="020B0604020202020204" pitchFamily="34" charset="0"/>
              </a:rPr>
              <a:t>Data analysis </a:t>
            </a:r>
            <a:r>
              <a:rPr lang="en-KR" dirty="0">
                <a:latin typeface="Arial" panose="020B0604020202020204" pitchFamily="34" charset="0"/>
                <a:cs typeface="Arial" panose="020B0604020202020204" pitchFamily="34" charset="0"/>
              </a:rPr>
              <a:t>(2) Spatial distribution of tumor cells</a:t>
            </a:r>
          </a:p>
        </p:txBody>
      </p:sp>
    </p:spTree>
    <p:extLst>
      <p:ext uri="{BB962C8B-B14F-4D97-AF65-F5344CB8AC3E}">
        <p14:creationId xmlns:p14="http://schemas.microsoft.com/office/powerpoint/2010/main" val="3501816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112EA3D-79F4-DEBB-4A5A-2164B7F5722A}"/>
              </a:ext>
            </a:extLst>
          </p:cNvPr>
          <p:cNvGrpSpPr/>
          <p:nvPr/>
        </p:nvGrpSpPr>
        <p:grpSpPr>
          <a:xfrm>
            <a:off x="3361962" y="591615"/>
            <a:ext cx="8196383" cy="6256088"/>
            <a:chOff x="3535060" y="300956"/>
            <a:chExt cx="8196383" cy="625608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92C622A-BFA4-CA63-7BC7-B5CE26041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060" y="300956"/>
              <a:ext cx="8196383" cy="625608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C1952F-2099-7C7F-7C71-DC03B86A54E1}"/>
                </a:ext>
              </a:extLst>
            </p:cNvPr>
            <p:cNvSpPr txBox="1"/>
            <p:nvPr/>
          </p:nvSpPr>
          <p:spPr>
            <a:xfrm>
              <a:off x="7133810" y="540362"/>
              <a:ext cx="366970" cy="4668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087C02-1B6A-F3AC-D9A6-C14A43BA8F49}"/>
                </a:ext>
              </a:extLst>
            </p:cNvPr>
            <p:cNvSpPr txBox="1"/>
            <p:nvPr/>
          </p:nvSpPr>
          <p:spPr>
            <a:xfrm>
              <a:off x="10815463" y="540362"/>
              <a:ext cx="366970" cy="4668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331BBE-9020-FF41-2B24-5CC3012B08E0}"/>
                </a:ext>
              </a:extLst>
            </p:cNvPr>
            <p:cNvSpPr txBox="1"/>
            <p:nvPr/>
          </p:nvSpPr>
          <p:spPr>
            <a:xfrm>
              <a:off x="7133810" y="3440359"/>
              <a:ext cx="366970" cy="4668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926DC5-C788-3E88-F09C-BAB83CD2BF4B}"/>
                </a:ext>
              </a:extLst>
            </p:cNvPr>
            <p:cNvSpPr txBox="1"/>
            <p:nvPr/>
          </p:nvSpPr>
          <p:spPr>
            <a:xfrm>
              <a:off x="10815463" y="3440359"/>
              <a:ext cx="366970" cy="4668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4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3515B84-322C-D779-C228-6ACA6838E4A5}"/>
              </a:ext>
            </a:extLst>
          </p:cNvPr>
          <p:cNvSpPr txBox="1"/>
          <p:nvPr/>
        </p:nvSpPr>
        <p:spPr>
          <a:xfrm>
            <a:off x="393475" y="2812416"/>
            <a:ext cx="296848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000" b="1" dirty="0">
                <a:latin typeface="Arial" panose="020B0604020202020204" pitchFamily="34" charset="0"/>
                <a:cs typeface="Arial" panose="020B0604020202020204" pitchFamily="34" charset="0"/>
              </a:rPr>
              <a:t>Kernel density plot, </a:t>
            </a:r>
            <a:r>
              <a:rPr lang="en-KR" sz="1500" b="1" dirty="0">
                <a:latin typeface="Arial" panose="020B0604020202020204" pitchFamily="34" charset="0"/>
                <a:cs typeface="Arial" panose="020B0604020202020204" pitchFamily="34" charset="0"/>
              </a:rPr>
              <a:t>describing the general distribution of each tumor subpopulation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FCF9D-3E6E-270B-96C3-9034C6DA4F29}"/>
              </a:ext>
            </a:extLst>
          </p:cNvPr>
          <p:cNvSpPr txBox="1"/>
          <p:nvPr/>
        </p:nvSpPr>
        <p:spPr>
          <a:xfrm>
            <a:off x="0" y="0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Arial" panose="020B0604020202020204" pitchFamily="34" charset="0"/>
                <a:cs typeface="Arial" panose="020B0604020202020204" pitchFamily="34" charset="0"/>
              </a:rPr>
              <a:t>Data analysis </a:t>
            </a:r>
            <a:r>
              <a:rPr lang="en-KR" dirty="0">
                <a:latin typeface="Arial" panose="020B0604020202020204" pitchFamily="34" charset="0"/>
                <a:cs typeface="Arial" panose="020B0604020202020204" pitchFamily="34" charset="0"/>
              </a:rPr>
              <a:t>(2) Spatial distribution of tumor cells</a:t>
            </a:r>
          </a:p>
        </p:txBody>
      </p:sp>
    </p:spTree>
    <p:extLst>
      <p:ext uri="{BB962C8B-B14F-4D97-AF65-F5344CB8AC3E}">
        <p14:creationId xmlns:p14="http://schemas.microsoft.com/office/powerpoint/2010/main" val="1631912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B8382B7-1F82-6B77-E058-8FF7AA860B50}"/>
              </a:ext>
            </a:extLst>
          </p:cNvPr>
          <p:cNvGrpSpPr>
            <a:grpSpLocks noChangeAspect="1"/>
          </p:cNvGrpSpPr>
          <p:nvPr/>
        </p:nvGrpSpPr>
        <p:grpSpPr>
          <a:xfrm>
            <a:off x="223101" y="2100873"/>
            <a:ext cx="11745798" cy="2859454"/>
            <a:chOff x="325120" y="653625"/>
            <a:chExt cx="11129146" cy="27093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4CCF44-0EA1-D217-B4AB-09FFF1534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20" y="653626"/>
              <a:ext cx="3251200" cy="270933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EC0FCAD-9D8F-CCB9-B04B-32B71C47F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8640" y="653626"/>
              <a:ext cx="3251200" cy="270933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7991A55-B7F9-569F-98DB-B6E0C55D1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52161" y="653625"/>
              <a:ext cx="3251200" cy="270933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4A7040-E257-8E35-3E01-2BD942A0E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003"/>
            <a:stretch/>
          </p:blipFill>
          <p:spPr>
            <a:xfrm>
              <a:off x="8625844" y="653625"/>
              <a:ext cx="2828422" cy="270933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BC457C-02F6-CC25-9030-41B9E82DAA6E}"/>
              </a:ext>
            </a:extLst>
          </p:cNvPr>
          <p:cNvSpPr txBox="1"/>
          <p:nvPr/>
        </p:nvSpPr>
        <p:spPr>
          <a:xfrm>
            <a:off x="2677216" y="2225909"/>
            <a:ext cx="340970" cy="433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965FE-5E42-1382-7DD3-44418F97B68B}"/>
              </a:ext>
            </a:extLst>
          </p:cNvPr>
          <p:cNvSpPr txBox="1"/>
          <p:nvPr/>
        </p:nvSpPr>
        <p:spPr>
          <a:xfrm>
            <a:off x="5598728" y="2225909"/>
            <a:ext cx="340970" cy="433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E4511-125C-22D3-FB0F-AB0259BBE998}"/>
              </a:ext>
            </a:extLst>
          </p:cNvPr>
          <p:cNvSpPr txBox="1"/>
          <p:nvPr/>
        </p:nvSpPr>
        <p:spPr>
          <a:xfrm>
            <a:off x="8525579" y="2243005"/>
            <a:ext cx="340970" cy="433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7EE40-29DA-7951-6D91-418487662693}"/>
              </a:ext>
            </a:extLst>
          </p:cNvPr>
          <p:cNvSpPr txBox="1"/>
          <p:nvPr/>
        </p:nvSpPr>
        <p:spPr>
          <a:xfrm>
            <a:off x="11447090" y="2243005"/>
            <a:ext cx="340970" cy="433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19723C-3242-DFD3-81A1-51905605C63F}"/>
              </a:ext>
            </a:extLst>
          </p:cNvPr>
          <p:cNvSpPr txBox="1"/>
          <p:nvPr/>
        </p:nvSpPr>
        <p:spPr>
          <a:xfrm>
            <a:off x="0" y="0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Arial" panose="020B0604020202020204" pitchFamily="34" charset="0"/>
                <a:cs typeface="Arial" panose="020B0604020202020204" pitchFamily="34" charset="0"/>
              </a:rPr>
              <a:t>Data analysis </a:t>
            </a:r>
            <a:r>
              <a:rPr lang="en-KR" dirty="0">
                <a:latin typeface="Arial" panose="020B0604020202020204" pitchFamily="34" charset="0"/>
                <a:cs typeface="Arial" panose="020B0604020202020204" pitchFamily="34" charset="0"/>
              </a:rPr>
              <a:t>(2) Spatial distribution of tumor cells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D0A3E-5161-C079-E995-A40A9DC10320}"/>
              </a:ext>
            </a:extLst>
          </p:cNvPr>
          <p:cNvSpPr txBox="1"/>
          <p:nvPr/>
        </p:nvSpPr>
        <p:spPr>
          <a:xfrm>
            <a:off x="3778699" y="5327671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Identification of tumor periphery regions</a:t>
            </a:r>
            <a:endParaRPr lang="en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68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D91EF34-E6BB-1EFD-3F08-43505893A637}"/>
              </a:ext>
            </a:extLst>
          </p:cNvPr>
          <p:cNvSpPr txBox="1"/>
          <p:nvPr/>
        </p:nvSpPr>
        <p:spPr>
          <a:xfrm>
            <a:off x="0" y="0"/>
            <a:ext cx="621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Arial" panose="020B0604020202020204" pitchFamily="34" charset="0"/>
                <a:cs typeface="Arial" panose="020B0604020202020204" pitchFamily="34" charset="0"/>
              </a:rPr>
              <a:t>Data analysis </a:t>
            </a:r>
            <a:r>
              <a:rPr lang="en-KR" dirty="0">
                <a:latin typeface="Arial" panose="020B0604020202020204" pitchFamily="34" charset="0"/>
                <a:cs typeface="Arial" panose="020B0604020202020204" pitchFamily="34" charset="0"/>
              </a:rPr>
              <a:t>(2-1) Cell type proportion of tumor periphery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E240FC-DC14-C8C6-251B-78B925451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531" y="1146879"/>
            <a:ext cx="9400851" cy="45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29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359</Words>
  <Application>Microsoft Macintosh PowerPoint</Application>
  <PresentationFormat>Widescreen</PresentationFormat>
  <Paragraphs>97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 &amp; Further plans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박규민</dc:creator>
  <cp:lastModifiedBy>박규민</cp:lastModifiedBy>
  <cp:revision>197</cp:revision>
  <dcterms:created xsi:type="dcterms:W3CDTF">2024-08-21T13:09:52Z</dcterms:created>
  <dcterms:modified xsi:type="dcterms:W3CDTF">2024-08-22T01:14:44Z</dcterms:modified>
</cp:coreProperties>
</file>